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3" r:id="rId2"/>
    <p:sldId id="274" r:id="rId3"/>
    <p:sldId id="329" r:id="rId4"/>
    <p:sldId id="330" r:id="rId5"/>
    <p:sldId id="275" r:id="rId6"/>
    <p:sldId id="276" r:id="rId7"/>
    <p:sldId id="278" r:id="rId8"/>
    <p:sldId id="319" r:id="rId9"/>
    <p:sldId id="334" r:id="rId10"/>
    <p:sldId id="324" r:id="rId11"/>
    <p:sldId id="325" r:id="rId12"/>
    <p:sldId id="318" r:id="rId13"/>
    <p:sldId id="332" r:id="rId14"/>
    <p:sldId id="333" r:id="rId15"/>
    <p:sldId id="264" r:id="rId16"/>
    <p:sldId id="320" r:id="rId17"/>
    <p:sldId id="297" r:id="rId18"/>
    <p:sldId id="289" r:id="rId19"/>
    <p:sldId id="328" r:id="rId20"/>
    <p:sldId id="313" r:id="rId21"/>
    <p:sldId id="291" r:id="rId22"/>
    <p:sldId id="295" r:id="rId23"/>
    <p:sldId id="294" r:id="rId24"/>
    <p:sldId id="298" r:id="rId25"/>
    <p:sldId id="300" r:id="rId26"/>
    <p:sldId id="302" r:id="rId27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118" autoAdjust="0"/>
    <p:restoredTop sz="93548" autoAdjust="0"/>
  </p:normalViewPr>
  <p:slideViewPr>
    <p:cSldViewPr>
      <p:cViewPr varScale="1">
        <p:scale>
          <a:sx n="68" d="100"/>
          <a:sy n="68" d="100"/>
        </p:scale>
        <p:origin x="-130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0A4B1F-04A3-4007-BEF1-34D1C7D47BDE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8C3252-D0E4-465D-99E8-7A05CE8C655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999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2582F-D478-4714-BFDF-792B9A6C6341}" type="datetimeFigureOut">
              <a:rPr lang="ru-RU" smtClean="0"/>
              <a:pPr/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B9392-3E11-4CA8-A301-1D6995562C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91680" y="5643578"/>
            <a:ext cx="56664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Масленникова А.Л.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1000108"/>
            <a:ext cx="80010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Реализация плана мероприятий по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Концепции математического образования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Детский сад «Ромашка»,СП МАОУ Шишкинской СОШ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шаковский детский сад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232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5720" y="357166"/>
            <a:ext cx="86787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«Математический калейдоскоп»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Дети показали свои познания в порядковом счёте до 10, в решении арифметических задач, соотношении числа с количеством предметов, умении называть и различать геометрические фигуры.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https://sun9-84.userapi.com/impg/aMwdUXIQxA06ecdMuniAPcM2pdyMd_3r8sLXuw/ePjbNcFR9ko.jpg?size=1600x778&amp;quality=96&amp;sign=d3f4bce474b07c16c37c174d8eb0d811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3000372"/>
            <a:ext cx="4357718" cy="23574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32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5720" y="620688"/>
            <a:ext cx="8678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Викторина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«Математический калейдоскоп»</a:t>
            </a:r>
          </a:p>
        </p:txBody>
      </p:sp>
      <p:pic>
        <p:nvPicPr>
          <p:cNvPr id="13" name="Рисунок 12" descr="https://sun9-77.userapi.com/impg/PdoC0kXv8AUSwbBB1QJhs0HLgwnwtJNgQylZfw/OXnaKe4BCOY.jpg?size=1600x778&amp;quality=96&amp;sign=d4bb9c82ad8c7cbda2dff7e82b3ca257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3357586" cy="2026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https://sun9-43.userapi.com/impg/gnamu-QG9gg_Ad3RMqwb-DT0nKcUVwt_JyyJxw/JHs13r75dzY.jpg?size=778x1600&amp;quality=96&amp;sign=11b528c98dce05c3c0f9b3dfe1d83c96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1571612"/>
            <a:ext cx="2400870" cy="36586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sun9-83.userapi.com/impg/SsOIujDWGZgxty3ftlgFiwY9b7irSeVC2JohlQ/NimilgF0SDY.jpg?size=1600x778&amp;quality=96&amp;sign=471d87d9c47816328a66a2a9f078c7d9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43380"/>
            <a:ext cx="3786214" cy="2157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32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714348" y="0"/>
            <a:ext cx="82153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14400" algn="l"/>
              </a:tabLst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Математические головоломки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Лилия\Desktop\Новая папка (2)\IMG_20190522_114626.jpg"/>
          <p:cNvPicPr/>
          <p:nvPr/>
        </p:nvPicPr>
        <p:blipFill>
          <a:blip r:embed="rId3" cstate="print"/>
          <a:srcRect l="16287" t="33787" r="16407" b="20219"/>
          <a:stretch>
            <a:fillRect/>
          </a:stretch>
        </p:blipFill>
        <p:spPr bwMode="auto">
          <a:xfrm>
            <a:off x="5286380" y="785795"/>
            <a:ext cx="2928958" cy="2500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D:\май на сайт\IMG_20190.jpg"/>
          <p:cNvPicPr/>
          <p:nvPr/>
        </p:nvPicPr>
        <p:blipFill>
          <a:blip r:embed="rId4" cstate="print"/>
          <a:srcRect l="16518" t="14115" r="6037" b="14712"/>
          <a:stretch>
            <a:fillRect/>
          </a:stretch>
        </p:blipFill>
        <p:spPr bwMode="auto">
          <a:xfrm>
            <a:off x="857224" y="1214422"/>
            <a:ext cx="3074735" cy="244315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3857628"/>
            <a:ext cx="1988426" cy="26524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7884" y="4143380"/>
            <a:ext cx="2714612" cy="1927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282" y="28572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57158" y="285728"/>
            <a:ext cx="80724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Конкурс среди родителей на лучший математический кроссворд для дошкольников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https://sun9-79.userapi.com/s/v1/ig2/M0NEH7imtalzf6Eg7SXfQlmMw4pss25I29CgyfJsKyfCMA9Lc8ZQXRIsrcQ3F4e63DXfpSzRn6EXY7vD4SqMCF1P.jpg?size=778x1600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72264" y="1357298"/>
            <a:ext cx="2286016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https://sun9-44.userapi.com/s/v1/ig2/wGsWF91RfC2SNo-ngBPTSZDyzDw3BxdXHyUwoCiUFeQEEdeBjZZk27pl3WC-NxG-5OR7IFdIYmT1l8VsBOafhpjF.jpg?size=778x1600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1357298"/>
            <a:ext cx="2357454" cy="4786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https://sun9-20.userapi.com/s/v1/ig2/D_Jaovzf46eu4FA5K0JYSd3x6sNtgXrnONoZ5vth2i7_QF6iaKrnfOPyvGTV5WW0pr8IQ8-s7-3Idcfn_0iXTeAB.jpg?size=778x1600&amp;quality=9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1357298"/>
            <a:ext cx="2571768" cy="477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282" y="28572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85720" y="285728"/>
            <a:ext cx="842968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марта в Ушаковском детском саду состоялся "Шашечный турнир"</a:t>
            </a:r>
          </a:p>
          <a:p>
            <a:pPr algn="just"/>
            <a:r>
              <a:rPr lang="ru-RU" b="1" dirty="0" smtClean="0"/>
              <a:t> </a:t>
            </a:r>
            <a:r>
              <a:rPr lang="ru-RU" dirty="0" smtClean="0"/>
              <a:t>В нем участвовали дети подготовительной и старшей группы. За первым столом соревновались Крюков Владимир и Пузырев Георгий, за вторым столом </a:t>
            </a:r>
            <a:r>
              <a:rPr lang="ru-RU" dirty="0" err="1" smtClean="0"/>
              <a:t>Вахтина</a:t>
            </a:r>
            <a:r>
              <a:rPr lang="ru-RU" dirty="0" smtClean="0"/>
              <a:t> Марина и Мухина Алиса. Болельщики поддерживали и следили за игрой. Победители турнира Мухина Алиса, Пузырев Георгий были награждены дипломами. Участники занявшие вторые места </a:t>
            </a:r>
            <a:r>
              <a:rPr lang="ru-RU" dirty="0" err="1" smtClean="0"/>
              <a:t>Вахтина</a:t>
            </a:r>
            <a:r>
              <a:rPr lang="ru-RU" dirty="0" smtClean="0"/>
              <a:t> Марина и Крюков Владимир получили поощрительные призы.</a:t>
            </a:r>
            <a:endParaRPr lang="ru-RU" dirty="0"/>
          </a:p>
        </p:txBody>
      </p:sp>
      <p:pic>
        <p:nvPicPr>
          <p:cNvPr id="12" name="Рисунок 11" descr="https://sun9-43.userapi.com/s/v1/ig2/Lv68B5-VxFwRbZF_CpJsIMzExzdft7XxOgGcxgW68hB9MtPOQm5I7cgn-EpbWeOcD7Km01TCcqN9EFFXQHbs94yO.jpg?size=1600x936&amp;quality=95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714620"/>
            <a:ext cx="3643338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https://sun9-61.userapi.com/s/v1/ig2/XSOe8hdQ5fVzmT_hLTKW0QWnHP6rhkkP9-e6w-iyPoI8XpYZnNRDa-Av9YHpKA0bevzQ_FfTnixSyDpO9hPaa2qo.jpg?size=1600x777&amp;quality=95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5072074"/>
            <a:ext cx="2857520" cy="137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https://sun9-79.userapi.com/s/v1/ig2/mQ_vUXrBgEQhPBoIT14AopFmx5MTy_y3Ykq4uotUdF5l5H34fvSbzYyjNZjhjQgqzKMKi7wGVeJi0GaeMGvBythZ.jpg?size=1600x777&amp;quality=95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5143512"/>
            <a:ext cx="2857520" cy="1422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https://sun9-31.userapi.com/s/v1/ig2/enOGbI03q5PM5q8OOS6b9kJwgaMFAssrLyv9BNvhlBuxZa5uv6e6v7ixcXJuEJyMcbFQ2ZdMRwDgHX9YS9z7LeRG.jpg?size=1600x777&amp;quality=95&amp;type=album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714620"/>
            <a:ext cx="3643338" cy="197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00034" y="357166"/>
            <a:ext cx="821537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 марта  в детском саду «Ромашка» прошёл шашечный турнир - "Чудо-шашка" </a:t>
            </a:r>
          </a:p>
          <a:p>
            <a:r>
              <a:rPr lang="ru-RU" dirty="0" smtClean="0"/>
              <a:t>В турнире приняли участие дети старшей группы "Солнышко", в количестве 8-ми человек. Победителями шашечного турнира стали: </a:t>
            </a:r>
            <a:r>
              <a:rPr lang="ru-RU" dirty="0" err="1" smtClean="0"/>
              <a:t>Кроо</a:t>
            </a:r>
            <a:r>
              <a:rPr lang="ru-RU" dirty="0" smtClean="0"/>
              <a:t> Артём и Бакланов Денис. Призёрами стали: 2 место - </a:t>
            </a:r>
            <a:r>
              <a:rPr lang="ru-RU" dirty="0" err="1" smtClean="0"/>
              <a:t>Кармацких</a:t>
            </a:r>
            <a:r>
              <a:rPr lang="ru-RU" dirty="0" smtClean="0"/>
              <a:t> Арина, Чугунов Ярослав, Никитина Виктория. 3 место - Руднев Глеб, Фукс Ксения, Бакланов Глеб. Все участники получили грамоты и незабываемые эмоции от игры. </a:t>
            </a:r>
            <a:endParaRPr lang="ru-RU" dirty="0"/>
          </a:p>
        </p:txBody>
      </p:sp>
      <p:pic>
        <p:nvPicPr>
          <p:cNvPr id="13" name="Рисунок 12" descr="https://sun9-4.userapi.com/s/v1/ig2/N53ZqWPT2Kkg8okHHumfWFYLWOKvSxrftVG87dZkVF5y1i4iMQfVwkGFaedxhSFXfWVlaQ5vk4yQp49wgkH-_OY6.jpg?size=1600x901&amp;quality=96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4357694"/>
            <a:ext cx="3429024" cy="215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https://sun9-11.userapi.com/s/v1/ig2/4bik_vjVt3ojNYvRMJACTZul6HxNA7QJ2kxmyLvtTENemM2ZbolxyYE16nYj4aq09ZwjqPIi7JvP2mvDAO8LibVZ.jpg?size=1600x901&amp;quality=96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928934"/>
            <a:ext cx="328614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43577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dirty="0" smtClean="0"/>
              <a:t>В каждой группе оборудованы математические уголки (центры), содержание которых направлено на реализацию математических задач согласно возрасту детей и обеспечивающие возможности для самостоятельной деятельности детей в центрах, поддержку интереса детей к логико-математическим играм. В группах в математическом развитии детей помимо множества настольно-печатных и речевых игр и упражнений используются </a:t>
            </a:r>
          </a:p>
          <a:p>
            <a:pPr fontAlgn="base"/>
            <a:r>
              <a:rPr lang="ru-RU" sz="2000" b="1" dirty="0" smtClean="0"/>
              <a:t>Имеется:</a:t>
            </a:r>
            <a:endParaRPr lang="ru-RU" sz="2000" dirty="0" smtClean="0"/>
          </a:p>
          <a:p>
            <a:r>
              <a:rPr lang="ru-RU" sz="2000" dirty="0" smtClean="0"/>
              <a:t>-  консультативный материал по различным направлениям математического развития;</a:t>
            </a:r>
          </a:p>
          <a:p>
            <a:r>
              <a:rPr lang="ru-RU" sz="2000" dirty="0" smtClean="0"/>
              <a:t>-  демонстрационный и раздаточный материал.</a:t>
            </a:r>
            <a:endParaRPr lang="ru-RU" sz="2000" dirty="0"/>
          </a:p>
        </p:txBody>
      </p:sp>
      <p:pic>
        <p:nvPicPr>
          <p:cNvPr id="10" name="Рисунок 9" descr="C:\Users\Детский сад\Desktop\ШИШКИНО детский сад\ФОТО ШИШКИНА\20210706_0935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45212">
            <a:off x="4939160" y="1172259"/>
            <a:ext cx="2602293" cy="1798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Детский сад\Desktop\ШИШКИНО детский сад\ФОТО ШИШКИНА\20210706_0934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09273">
            <a:off x="5748845" y="4309702"/>
            <a:ext cx="2508737" cy="1855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0455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5" y="0"/>
            <a:ext cx="9263845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000108"/>
            <a:ext cx="4000496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«Счетные палочки 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Кюизенера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Пособие предназначено в первую очередь для развития у дошкольников математических представлений , но оно затрагивает и другие образовательные области (развитие речи, эстетическое воспитание).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286124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142976" y="214290"/>
            <a:ext cx="64294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Использовали  в реализации проекта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071546"/>
            <a:ext cx="435771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«Логические блоки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Дьенеша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эффективное пособие, идея которого заключается в освоении детьми математики посредством увлекательных логических игр, песен и танцев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3143248"/>
            <a:ext cx="3906346" cy="289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930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7" y="-1393"/>
            <a:ext cx="92638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Дидактические игры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своими руками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Коломбово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яйцо»,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«Подбери ключ к замку», «Геометрическое лото»,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Собери правильно» и другие.       Перед детьми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ставим 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вопросы, требующие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поиска.</a:t>
            </a:r>
            <a:endParaRPr lang="ru-RU" sz="2400" dirty="0"/>
          </a:p>
        </p:txBody>
      </p:sp>
      <p:pic>
        <p:nvPicPr>
          <p:cNvPr id="5" name="Рисунок 4" descr="C:\Users\User\Desktop\ФОТО САДИК\IMG_20170328_151229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85926"/>
            <a:ext cx="2009577" cy="2341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Детский сад\Downloads\v8zJegwup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2857496"/>
            <a:ext cx="3214710" cy="3000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5" name="Picture 7" descr="https://ds05.infourok.ru/uploads/ex/0807/0003ec1e-5ae6fa68/hello_html_m75a8d3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2214554"/>
            <a:ext cx="2051000" cy="2454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500570"/>
            <a:ext cx="2714644" cy="1973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4562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5" y="0"/>
            <a:ext cx="9263845" cy="6858000"/>
          </a:xfrm>
          <a:prstGeom prst="rect">
            <a:avLst/>
          </a:prstGeom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10067">
            <a:off x="265876" y="970205"/>
            <a:ext cx="2140403" cy="2882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58591">
            <a:off x="5179222" y="1035828"/>
            <a:ext cx="2500330" cy="34290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85892">
            <a:off x="794005" y="4252109"/>
            <a:ext cx="2211935" cy="2193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572000" y="357166"/>
            <a:ext cx="4000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Многофункциональная геометрическая доска для создания плоскостных изображений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2" y="4214818"/>
            <a:ext cx="2928958" cy="2071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715140" y="4813994"/>
            <a:ext cx="22145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«Собери по схеме»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42844" y="285728"/>
            <a:ext cx="2428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Математическое лото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62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1538" y="908720"/>
            <a:ext cx="767692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Цель: </a:t>
            </a:r>
            <a:endParaRPr lang="ru-RU" sz="2800" dirty="0" smtClean="0"/>
          </a:p>
          <a:p>
            <a:pPr>
              <a:buFontTx/>
              <a:buChar char="-"/>
            </a:pPr>
            <a:r>
              <a:rPr lang="ru-RU" sz="2800" dirty="0" smtClean="0"/>
              <a:t>создание организационно-методических условий для реализации Концепции развития математического образования.</a:t>
            </a:r>
          </a:p>
        </p:txBody>
      </p:sp>
      <p:pic>
        <p:nvPicPr>
          <p:cNvPr id="9" name="Рисунок 8" descr="https://aababy.ru/sites/default/files/styles/content_263/public/matematicheskie-zagadki-dlya-doshkolnikov.png?itok=RuBxMnmI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60" y="3000372"/>
            <a:ext cx="4429156" cy="2668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22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Математика вокруг нас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C:\Users\Детский сад\Downloads\6b0ydyEw2D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4143380"/>
            <a:ext cx="3024166" cy="25002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конкурс Кто быстрее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071942"/>
            <a:ext cx="2858770" cy="2144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Users\Desktop\26 апреля\20181029_095827.jpg"/>
          <p:cNvPicPr/>
          <p:nvPr/>
        </p:nvPicPr>
        <p:blipFill>
          <a:blip r:embed="rId5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14942" y="1071546"/>
            <a:ext cx="2643206" cy="2786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142984"/>
            <a:ext cx="2214578" cy="26654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0339" y="3501009"/>
            <a:ext cx="26200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Читая книги, мы  различаем их по величине: большие и маленькие, толстые и тонкие. 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940771" y="4365104"/>
            <a:ext cx="29273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Называем 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считаем героев сказок.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6156176" y="3645023"/>
            <a:ext cx="2962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Ориентируемся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последовательности выполняемых действий в сказке, пользуясь словами «сначала – потом».</a:t>
            </a:r>
            <a:endParaRPr lang="ru-RU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 descr="C:\Users\Детский сад\Desktop\w7V4aeXf9lM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857232"/>
            <a:ext cx="2928958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 descr="C:\Users\Детский сад\Desktop\sTqtmuxlSp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857233"/>
            <a:ext cx="3143272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77260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7" y="-1393"/>
            <a:ext cx="9263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7158" y="428604"/>
            <a:ext cx="32147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Играя на прогулке, мы  сравниваем камушки, веточки, деревья,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листья</a:t>
            </a:r>
            <a:endParaRPr lang="ru-RU" sz="2400" dirty="0"/>
          </a:p>
        </p:txBody>
      </p:sp>
      <p:pic>
        <p:nvPicPr>
          <p:cNvPr id="7" name="Рисунок 6" descr="C:\Users\Детский сад\Desktop\ШИШКИНО детский сад\ФОТО ШИШКИНА\20211008_11065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85992"/>
            <a:ext cx="350046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18" y="2357430"/>
            <a:ext cx="278608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2285992"/>
            <a:ext cx="1736177" cy="2315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4714884"/>
            <a:ext cx="3357586" cy="191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Детский сад\Desktop\УШАКОВО детский сад\САДИК фото\фото ушаково\20210421_1148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786" y="4786322"/>
            <a:ext cx="2786082" cy="167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214942" y="357166"/>
            <a:ext cx="33575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 уличных игровых площадках имеются снежные постройки соответствующие теме проекта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42654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7" y="-1393"/>
            <a:ext cx="9263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3493622" cy="3143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Играя в строительные игры с детьми,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мы  развиваем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умение сравнивать строительный материал по форме, величине, цвету, называть его составляющие. </a:t>
            </a:r>
            <a:endParaRPr lang="ru-RU" sz="2400" dirty="0"/>
          </a:p>
        </p:txBody>
      </p:sp>
      <p:pic>
        <p:nvPicPr>
          <p:cNvPr id="6" name="Рисунок 5" descr="C:\Users\Детский сад\Downloads\изображение_viber_2022-04-28_10-44-38-3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571480"/>
            <a:ext cx="2357454" cy="19978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Детский сад\Desktop\фото шишкина\20221111_1036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3214686"/>
            <a:ext cx="4929222" cy="3336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73761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923" y="0"/>
            <a:ext cx="9263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своей работе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стараюсь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вдохновить детей, укрепить и развить познавательные интересы, помочь детям поверить в себя, в свои способности. Воспитательно-образовательный процесс делать богатым, глубоким, привлекательным, а способы познавательной деятельности разнообразными, творческими, продуктивными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071810"/>
            <a:ext cx="3786214" cy="27146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071810"/>
            <a:ext cx="3071834" cy="28769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29881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27" y="-1393"/>
            <a:ext cx="9263845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871296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«Учимся для жизни»</a:t>
            </a:r>
            <a:r>
              <a:rPr lang="ru-RU" sz="3200" b="1" i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endParaRPr lang="ru-RU" sz="3200" dirty="0" smtClean="0"/>
          </a:p>
          <a:p>
            <a:pPr algn="ctr"/>
            <a:r>
              <a:rPr lang="ru-RU" sz="3200" u="sng" dirty="0" smtClean="0">
                <a:latin typeface="Times New Roman" pitchFamily="18" charset="0"/>
                <a:cs typeface="Times New Roman" pitchFamily="18" charset="0"/>
              </a:rPr>
              <a:t>математическая грамотность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способствует развитию  логического мышления и интеллектуального развития дошкольников, повышает качество математической подготовленности, позволяет детям более уверенно ориентироваться в простейших закономерностях окружающей их действительности и активнее использовать математические знания в повседневной жизни.</a:t>
            </a:r>
          </a:p>
          <a:p>
            <a:pPr algn="ctr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4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43608" y="2132856"/>
            <a:ext cx="705115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Спасибо </a:t>
            </a:r>
            <a:endParaRPr lang="ru-RU" sz="6600" b="1" i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6600" b="1" i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за </a:t>
            </a:r>
            <a:r>
              <a:rPr lang="ru-RU" sz="66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внимание !</a:t>
            </a:r>
          </a:p>
        </p:txBody>
      </p:sp>
    </p:spTree>
    <p:extLst>
      <p:ext uri="{BB962C8B-B14F-4D97-AF65-F5344CB8AC3E}">
        <p14:creationId xmlns="" xmlns:p14="http://schemas.microsoft.com/office/powerpoint/2010/main" val="113500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2910" y="428604"/>
            <a:ext cx="810555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Задачи:</a:t>
            </a:r>
            <a:endParaRPr lang="ru-RU" sz="2400" dirty="0" smtClean="0"/>
          </a:p>
          <a:p>
            <a:r>
              <a:rPr lang="ru-RU" sz="2400" dirty="0" smtClean="0"/>
              <a:t>- развивать предметно – пространственную и информационную среды, способствующих развитию элементарных математических представлений воспитанников;</a:t>
            </a:r>
          </a:p>
          <a:p>
            <a:r>
              <a:rPr lang="ru-RU" sz="2400" dirty="0" smtClean="0"/>
              <a:t>-  обеспечить условия в организации образовательного процесса с детьми, с учетом их индивидуальных психологических особенностей и интеллектуальных возможностей;</a:t>
            </a:r>
          </a:p>
          <a:p>
            <a:r>
              <a:rPr lang="ru-RU" sz="2400" dirty="0" smtClean="0"/>
              <a:t>-  повышать профессиональную компетентность педагогов по формированию элементарных математических представлений у детей, использование современных образовательных технологий;</a:t>
            </a:r>
          </a:p>
          <a:p>
            <a:r>
              <a:rPr lang="ru-RU" sz="2400" dirty="0" smtClean="0"/>
              <a:t>-  обеспечить условия по направлению «математическое просвещение и популяризация математических наук» среди родителей.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13322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00034" y="428604"/>
            <a:ext cx="824843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Ожидаемые результаты реализации Концепции:</a:t>
            </a:r>
          </a:p>
          <a:p>
            <a:endParaRPr lang="ru-RU" sz="2000" dirty="0" smtClean="0"/>
          </a:p>
          <a:p>
            <a:pPr algn="just"/>
            <a:r>
              <a:rPr lang="ru-RU" sz="2000" dirty="0" smtClean="0"/>
              <a:t>-  изучение и внедрение, новых методик и технологий по математическому развитию дошкольников;</a:t>
            </a:r>
          </a:p>
          <a:p>
            <a:pPr algn="just"/>
            <a:r>
              <a:rPr lang="ru-RU" sz="2000" dirty="0" smtClean="0"/>
              <a:t>-  создание организационно-методических условий для поддержки детей, имеющих способности в логико-математическом направлении;</a:t>
            </a:r>
          </a:p>
          <a:p>
            <a:pPr algn="just"/>
            <a:r>
              <a:rPr lang="ru-RU" sz="2000" dirty="0" smtClean="0"/>
              <a:t>-  оптимизация с учетом необходимости, рациональности и целесообразности использование в образовательном процессе </a:t>
            </a:r>
            <a:r>
              <a:rPr lang="ru-RU" sz="2000" dirty="0" err="1" smtClean="0"/>
              <a:t>мультимедийных</a:t>
            </a:r>
            <a:r>
              <a:rPr lang="ru-RU" sz="2000" dirty="0" smtClean="0"/>
              <a:t> пособий;</a:t>
            </a:r>
          </a:p>
          <a:p>
            <a:pPr algn="just"/>
            <a:r>
              <a:rPr lang="ru-RU" sz="2000" dirty="0" smtClean="0"/>
              <a:t>-  повышение результативности участия воспитанников в статусных конкурсах с логико-математическим содержанием;</a:t>
            </a:r>
          </a:p>
          <a:p>
            <a:pPr algn="just"/>
            <a:r>
              <a:rPr lang="ru-RU" sz="2000" dirty="0" smtClean="0"/>
              <a:t>-  организация на уровне учреждения практико-ориентированных форм повышения компетентности педагогов в организации работы по математическому развитию;</a:t>
            </a:r>
          </a:p>
          <a:p>
            <a:pPr algn="just"/>
            <a:r>
              <a:rPr lang="ru-RU" sz="2000" dirty="0" smtClean="0"/>
              <a:t>-  создание эффективной, практико-ориентированной информационной среды для родительской общественности, направленной на понимание сущности и важности концепции развития математического образования в дошкольном возрасте.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3322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66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5720" y="214290"/>
            <a:ext cx="867876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С целью реализации Концепции развития математического образования, разработан план и проведен ряд мероприятий, направленных:</a:t>
            </a:r>
          </a:p>
          <a:p>
            <a:r>
              <a:rPr lang="ru-RU" dirty="0" smtClean="0"/>
              <a:t>-  на повышение заинтересованности всех участников образовательных отношений в математическом развитии, мотивации к получению математических знаний;</a:t>
            </a:r>
          </a:p>
          <a:p>
            <a:r>
              <a:rPr lang="ru-RU" dirty="0" smtClean="0"/>
              <a:t>-  на обеспечение материально-технических, психолого-педагогических и информационных условий для сенсорного развития дошкольников, формирования у них элементарных математических представлений;</a:t>
            </a:r>
          </a:p>
          <a:p>
            <a:r>
              <a:rPr lang="ru-RU" dirty="0" smtClean="0"/>
              <a:t>-  на модернизацию содержания математического образования воспитанников с учетом их индивидуальных психологических особенностей и интеллектуальных возможностей;</a:t>
            </a:r>
          </a:p>
          <a:p>
            <a:r>
              <a:rPr lang="ru-RU" dirty="0" smtClean="0"/>
              <a:t>-  на повышение качества работы педагогов в области математического развития детей посредством использования современных развивающих методик и технологий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7" name="Рисунок 6" descr="C:\Users\Детский сад\Desktop\УШАКОВО детский сад\САДИК фото\20200317_1547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714884"/>
            <a:ext cx="2571736" cy="18573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Детский сад\Downloads\изображение_viber_2021-12-27_10-41-18-13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214818"/>
            <a:ext cx="1643074" cy="2350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93328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4282" y="0"/>
            <a:ext cx="5786478" cy="6969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Образовательная деятельность по математическому развитию осуществляется через различные формы:</a:t>
            </a:r>
          </a:p>
          <a:p>
            <a:r>
              <a:rPr lang="ru-RU" sz="1900" b="1" dirty="0" smtClean="0"/>
              <a:t>-  </a:t>
            </a:r>
            <a:r>
              <a:rPr lang="ru-RU" sz="1900" dirty="0" smtClean="0"/>
              <a:t>непрерывная образовательная деятельность (занятие, проект и т. д.);</a:t>
            </a:r>
          </a:p>
          <a:p>
            <a:r>
              <a:rPr lang="ru-RU" sz="1900" dirty="0" smtClean="0"/>
              <a:t>-  индивидуально-коррекционная работа с детьми, испытывающие затруднения в усвоении материала;</a:t>
            </a:r>
          </a:p>
          <a:p>
            <a:r>
              <a:rPr lang="ru-RU" sz="1900" dirty="0" smtClean="0"/>
              <a:t>-  самостоятельная деятельность детей в математических центрах групп;</a:t>
            </a:r>
          </a:p>
          <a:p>
            <a:r>
              <a:rPr lang="ru-RU" sz="1900" dirty="0" smtClean="0"/>
              <a:t>-  математическое развитие, интегрированное в другие виды деятельности: режимные моменты (прогулка, подготовка к прогулке), работа в календаре природы, физминутки, дежурство детей, и т. д.);</a:t>
            </a:r>
          </a:p>
          <a:p>
            <a:r>
              <a:rPr lang="ru-RU" sz="1900" dirty="0" smtClean="0"/>
              <a:t>-  использование материала других центров активности для развития математических представлений (например, центр экспериментирования, конструирования, творчества);</a:t>
            </a:r>
          </a:p>
          <a:p>
            <a:pPr fontAlgn="base"/>
            <a:r>
              <a:rPr lang="ru-RU" sz="1900" dirty="0" smtClean="0"/>
              <a:t>-  участие в конкурсах с логико-математическим содержанием;</a:t>
            </a:r>
          </a:p>
          <a:p>
            <a:r>
              <a:rPr lang="ru-RU" sz="1900" dirty="0" smtClean="0"/>
              <a:t>-  </a:t>
            </a:r>
            <a:r>
              <a:rPr lang="ru-RU" sz="1900" dirty="0" err="1" smtClean="0"/>
              <a:t>досуговая</a:t>
            </a:r>
            <a:r>
              <a:rPr lang="ru-RU" sz="1900" dirty="0" smtClean="0"/>
              <a:t> деятельность: использование в образовательном процессе тематических викторин и занимательных игр с использованием ИКТ 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651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845" y="0"/>
            <a:ext cx="92638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ttps://sun9-3.userapi.com/impg/PmKs9pDqUVrrBH3WR3IgrUGIFX-6uuVS2U7AsQ/URhTi_QIluo.jpg?size=1920x1440&amp;quality=96&amp;sign=4c49fa908cacfe03daf25b680332aa9c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570" y="2606528"/>
            <a:ext cx="3491289" cy="2617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28596" y="428604"/>
            <a:ext cx="850112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Игра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«Мы - веселые ребята»</a:t>
            </a:r>
          </a:p>
          <a:p>
            <a:pPr algn="ctr"/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Цель игры: Учить сравнивать два предмета по длине и обозначить результат сравнения словами ДЛИННЫЙ-КОРОТКИЙ, ДЛИННЕЕ-КОРОЧЕ.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Обозначать совокупности словами ОДИН, МНОГО, НИ ОДНОГО.</a:t>
            </a: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7158" y="214290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214282" y="357166"/>
            <a:ext cx="764386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Математические сказки: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гостях у трех медведей»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гости по короткой и широкой дороге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D:\нов\IMG_20190530_094621.jpg"/>
          <p:cNvPicPr/>
          <p:nvPr/>
        </p:nvPicPr>
        <p:blipFill>
          <a:blip r:embed="rId3" cstate="print"/>
          <a:srcRect l="13213" t="20190" b="12938"/>
          <a:stretch>
            <a:fillRect/>
          </a:stretch>
        </p:blipFill>
        <p:spPr bwMode="auto">
          <a:xfrm>
            <a:off x="285720" y="2643182"/>
            <a:ext cx="3200170" cy="33268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D:\нов\IMG_20190530_09505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3467" y="1000108"/>
            <a:ext cx="3210533" cy="23804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:\нов\IMG_20190530_0952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6553" y="4000504"/>
            <a:ext cx="3297447" cy="24449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D:\нов\IMG_20190530_095513.jpg"/>
          <p:cNvPicPr/>
          <p:nvPr/>
        </p:nvPicPr>
        <p:blipFill>
          <a:blip r:embed="rId6" cstate="print"/>
          <a:srcRect t="-387"/>
          <a:stretch>
            <a:fillRect/>
          </a:stretch>
        </p:blipFill>
        <p:spPr bwMode="auto">
          <a:xfrm>
            <a:off x="2500298" y="2928934"/>
            <a:ext cx="3394724" cy="25194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14282" y="285728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3845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28596" y="285728"/>
            <a:ext cx="80724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"Одеяло для мышонка"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Учились делить целое на равные части. Закрепили навыки аккуратного вырезывания и наклеивания.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7" name="Рисунок 16" descr="https://sun9-39.userapi.com/s/v1/ig2/siaHxKm7hdVifqwnd1jZzNUNh9teePzGhuUbUfSxiY0Q40Z-kH-Mrpb3ertBNEJ1NMiAVdXOtM5hyxnjfU9bcTUD.jpg?size=1600x1200&amp;quality=96&amp;type=album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571612"/>
            <a:ext cx="3011503" cy="2151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https://sun9-77.userapi.com/s/v1/ig2/2zQjSi2yewh_roOExT-N1OzDFghq7ABgKmk-sL7hUNr_Tf1eepJaSHDgTOonWHvshYBILphJzovziHr12dmMd47Y.jpg?size=1200x1600&amp;quality=96&amp;type=album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2928934"/>
            <a:ext cx="2928958" cy="34247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 descr="https://sun9-6.userapi.com/s/v1/ig2/695cv0zf_CzWGmwV50wbRHisyKTWQUZCZM5-Kv2i-8p1I6Ve1gJDQRT4X250yDNP3K6iklip8x8DvABAP1dgm2sr.jpg?size=1600x1200&amp;quality=96&amp;type=album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3429024" cy="26265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56167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5877</TotalTime>
  <Words>616</Words>
  <Application>Microsoft Office PowerPoint</Application>
  <PresentationFormat>Экран (4:3)</PresentationFormat>
  <Paragraphs>89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Детский сад</cp:lastModifiedBy>
  <cp:revision>187</cp:revision>
  <dcterms:created xsi:type="dcterms:W3CDTF">2017-11-20T18:13:19Z</dcterms:created>
  <dcterms:modified xsi:type="dcterms:W3CDTF">2024-01-25T07:30:11Z</dcterms:modified>
</cp:coreProperties>
</file>