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59" r:id="rId6"/>
    <p:sldId id="264" r:id="rId7"/>
    <p:sldId id="260" r:id="rId8"/>
    <p:sldId id="262" r:id="rId9"/>
    <p:sldId id="263" r:id="rId10"/>
    <p:sldId id="265" r:id="rId11"/>
    <p:sldId id="266" r:id="rId12"/>
    <p:sldId id="267" r:id="rId13"/>
    <p:sldId id="269" r:id="rId14"/>
    <p:sldId id="270" r:id="rId15"/>
    <p:sldId id="271"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25.01.2024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25.01.2024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25.01.2024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25.01.2024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7" name="Рисунок 6" descr="img1.jpg"/>
          <p:cNvPicPr>
            <a:picLocks noChangeAspect="1"/>
          </p:cNvPicPr>
          <p:nvPr/>
        </p:nvPicPr>
        <p:blipFill>
          <a:blip r:embed="rId2"/>
          <a:stretch>
            <a:fillRect/>
          </a:stretch>
        </p:blipFill>
        <p:spPr>
          <a:xfrm>
            <a:off x="0" y="0"/>
            <a:ext cx="9144000" cy="6858000"/>
          </a:xfrm>
          <a:prstGeom prst="rect">
            <a:avLst/>
          </a:prstGeom>
        </p:spPr>
      </p:pic>
      <p:pic>
        <p:nvPicPr>
          <p:cNvPr id="8" name="Рисунок 7" descr="308986_1000.jpg"/>
          <p:cNvPicPr>
            <a:picLocks noChangeAspect="1"/>
          </p:cNvPicPr>
          <p:nvPr/>
        </p:nvPicPr>
        <p:blipFill>
          <a:blip r:embed="rId3"/>
          <a:stretch>
            <a:fillRect/>
          </a:stretch>
        </p:blipFill>
        <p:spPr>
          <a:xfrm>
            <a:off x="2786050" y="2428868"/>
            <a:ext cx="3786214" cy="2684006"/>
          </a:xfrm>
          <a:prstGeom prst="rect">
            <a:avLst/>
          </a:prstGeom>
        </p:spPr>
      </p:pic>
      <p:sp>
        <p:nvSpPr>
          <p:cNvPr id="10" name="Прямоугольник 9"/>
          <p:cNvSpPr/>
          <p:nvPr/>
        </p:nvSpPr>
        <p:spPr>
          <a:xfrm>
            <a:off x="1571604" y="571480"/>
            <a:ext cx="6572296" cy="2185214"/>
          </a:xfrm>
          <a:prstGeom prst="rect">
            <a:avLst/>
          </a:prstGeom>
        </p:spPr>
        <p:txBody>
          <a:bodyPr wrap="square">
            <a:spAutoFit/>
          </a:bodyPr>
          <a:lstStyle/>
          <a:p>
            <a:r>
              <a:rPr lang="ru-RU" b="1" dirty="0" smtClean="0">
                <a:solidFill>
                  <a:schemeClr val="tx2">
                    <a:lumMod val="60000"/>
                    <a:lumOff val="40000"/>
                  </a:schemeClr>
                </a:solidFill>
              </a:rPr>
              <a:t>                  </a:t>
            </a:r>
          </a:p>
          <a:p>
            <a:r>
              <a:rPr lang="ru-RU" b="1" dirty="0" smtClean="0">
                <a:solidFill>
                  <a:schemeClr val="tx2">
                    <a:lumMod val="60000"/>
                    <a:lumOff val="40000"/>
                  </a:schemeClr>
                </a:solidFill>
              </a:rPr>
              <a:t>  </a:t>
            </a:r>
            <a:r>
              <a:rPr lang="ru-RU" sz="2000" b="1" dirty="0" smtClean="0">
                <a:solidFill>
                  <a:schemeClr val="tx2">
                    <a:lumMod val="60000"/>
                    <a:lumOff val="40000"/>
                  </a:schemeClr>
                </a:solidFill>
              </a:rPr>
              <a:t>Детский сад «Ромашка», СП МАОУ Шишкинская СОШ</a:t>
            </a:r>
          </a:p>
          <a:p>
            <a:endParaRPr lang="ru-RU" sz="2000" b="1" dirty="0" smtClean="0">
              <a:solidFill>
                <a:schemeClr val="tx2">
                  <a:lumMod val="60000"/>
                  <a:lumOff val="40000"/>
                </a:schemeClr>
              </a:solidFill>
            </a:endParaRPr>
          </a:p>
          <a:p>
            <a:endParaRPr lang="ru-RU" sz="2000" b="1" dirty="0" smtClean="0">
              <a:solidFill>
                <a:schemeClr val="tx2">
                  <a:lumMod val="60000"/>
                  <a:lumOff val="40000"/>
                </a:schemeClr>
              </a:solidFill>
            </a:endParaRPr>
          </a:p>
          <a:p>
            <a:r>
              <a:rPr lang="ru-RU" sz="2000" b="1" dirty="0" smtClean="0">
                <a:solidFill>
                  <a:schemeClr val="tx2">
                    <a:lumMod val="60000"/>
                    <a:lumOff val="40000"/>
                  </a:schemeClr>
                </a:solidFill>
              </a:rPr>
              <a:t>         Зимний прогулочный участок для детей от 3-7 лет</a:t>
            </a:r>
          </a:p>
          <a:p>
            <a:pPr algn="ctr"/>
            <a:r>
              <a:rPr lang="ru-RU" sz="2000" b="1" dirty="0" smtClean="0">
                <a:solidFill>
                  <a:schemeClr val="tx2">
                    <a:lumMod val="60000"/>
                    <a:lumOff val="40000"/>
                  </a:schemeClr>
                </a:solidFill>
              </a:rPr>
              <a:t>Тема:</a:t>
            </a:r>
          </a:p>
          <a:p>
            <a:endParaRPr lang="ru-RU" b="1" dirty="0">
              <a:solidFill>
                <a:schemeClr val="tx2">
                  <a:lumMod val="60000"/>
                  <a:lumOff val="40000"/>
                </a:schemeClr>
              </a:solidFill>
            </a:endParaRPr>
          </a:p>
        </p:txBody>
      </p:sp>
      <p:sp>
        <p:nvSpPr>
          <p:cNvPr id="11" name="Прямоугольник 10"/>
          <p:cNvSpPr/>
          <p:nvPr/>
        </p:nvSpPr>
        <p:spPr>
          <a:xfrm>
            <a:off x="2907730" y="4721662"/>
            <a:ext cx="3328540" cy="369332"/>
          </a:xfrm>
          <a:prstGeom prst="rect">
            <a:avLst/>
          </a:prstGeom>
        </p:spPr>
        <p:txBody>
          <a:bodyPr wrap="square">
            <a:spAutoFit/>
          </a:bodyPr>
          <a:lstStyle/>
          <a:p>
            <a:r>
              <a:rPr lang="ru-RU" dirty="0" smtClean="0"/>
              <a:t> </a:t>
            </a:r>
            <a:endParaRPr lang="ru-RU" dirty="0"/>
          </a:p>
        </p:txBody>
      </p:sp>
      <p:sp>
        <p:nvSpPr>
          <p:cNvPr id="12" name="Прямоугольник 11"/>
          <p:cNvSpPr/>
          <p:nvPr/>
        </p:nvSpPr>
        <p:spPr>
          <a:xfrm>
            <a:off x="1571604" y="5429264"/>
            <a:ext cx="6286544" cy="646331"/>
          </a:xfrm>
          <a:prstGeom prst="rect">
            <a:avLst/>
          </a:prstGeom>
        </p:spPr>
        <p:txBody>
          <a:bodyPr wrap="square">
            <a:spAutoFit/>
          </a:bodyPr>
          <a:lstStyle/>
          <a:p>
            <a:r>
              <a:rPr lang="ru-RU" sz="3600" b="1" dirty="0" smtClean="0">
                <a:solidFill>
                  <a:srgbClr val="FF0000"/>
                </a:solidFill>
              </a:rPr>
              <a:t>Путешествие в мир доброты</a:t>
            </a:r>
            <a:endParaRPr lang="ru-RU" sz="3600"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sp>
        <p:nvSpPr>
          <p:cNvPr id="11" name="Прямоугольник 10"/>
          <p:cNvSpPr/>
          <p:nvPr/>
        </p:nvSpPr>
        <p:spPr>
          <a:xfrm>
            <a:off x="2907730" y="4721662"/>
            <a:ext cx="3328540" cy="369332"/>
          </a:xfrm>
          <a:prstGeom prst="rect">
            <a:avLst/>
          </a:prstGeom>
        </p:spPr>
        <p:txBody>
          <a:bodyPr wrap="square">
            <a:spAutoFit/>
          </a:bodyPr>
          <a:lstStyle/>
          <a:p>
            <a:r>
              <a:rPr lang="ru-RU" dirty="0" smtClean="0"/>
              <a:t> </a:t>
            </a:r>
            <a:endParaRPr lang="ru-RU" dirty="0"/>
          </a:p>
        </p:txBody>
      </p:sp>
      <p:pic>
        <p:nvPicPr>
          <p:cNvPr id="9" name="Рисунок 8" descr="1613659035_41-p-fon-dlya-prezentatsii-zima-dlya-detskogo-s-64.jpg"/>
          <p:cNvPicPr>
            <a:picLocks noChangeAspect="1"/>
          </p:cNvPicPr>
          <p:nvPr/>
        </p:nvPicPr>
        <p:blipFill>
          <a:blip r:embed="rId2"/>
          <a:stretch>
            <a:fillRect/>
          </a:stretch>
        </p:blipFill>
        <p:spPr>
          <a:xfrm>
            <a:off x="0" y="0"/>
            <a:ext cx="9144000" cy="6858000"/>
          </a:xfrm>
          <a:prstGeom prst="rect">
            <a:avLst/>
          </a:prstGeom>
        </p:spPr>
      </p:pic>
      <p:sp>
        <p:nvSpPr>
          <p:cNvPr id="14" name="Прямоугольник 13"/>
          <p:cNvSpPr/>
          <p:nvPr/>
        </p:nvSpPr>
        <p:spPr>
          <a:xfrm>
            <a:off x="428596" y="500042"/>
            <a:ext cx="7572428" cy="1754326"/>
          </a:xfrm>
          <a:prstGeom prst="rect">
            <a:avLst/>
          </a:prstGeom>
        </p:spPr>
        <p:txBody>
          <a:bodyPr wrap="square">
            <a:spAutoFit/>
          </a:bodyPr>
          <a:lstStyle/>
          <a:p>
            <a:pPr algn="ctr"/>
            <a:r>
              <a:rPr lang="ru-RU" sz="2800" dirty="0" smtClean="0">
                <a:latin typeface="Arial Black" pitchFamily="34" charset="0"/>
              </a:rPr>
              <a:t>«Ёжик»</a:t>
            </a:r>
            <a:r>
              <a:rPr lang="ru-RU" sz="2800" dirty="0" smtClean="0"/>
              <a:t> </a:t>
            </a:r>
          </a:p>
          <a:p>
            <a:pPr algn="ctr"/>
            <a:r>
              <a:rPr lang="ru-RU" sz="2000" dirty="0" smtClean="0"/>
              <a:t>Наш ежик очень колкий </a:t>
            </a:r>
          </a:p>
          <a:p>
            <a:pPr algn="ctr"/>
            <a:r>
              <a:rPr lang="ru-RU" sz="2000" dirty="0" smtClean="0"/>
              <a:t>Скорей считай иголки.</a:t>
            </a:r>
          </a:p>
          <a:p>
            <a:pPr algn="ctr"/>
            <a:r>
              <a:rPr lang="ru-RU" sz="2000" dirty="0" smtClean="0"/>
              <a:t>С ежонком мы играем колючки </a:t>
            </a:r>
            <a:r>
              <a:rPr lang="ru-RU" sz="2000" dirty="0" err="1" smtClean="0"/>
              <a:t>долепляем</a:t>
            </a:r>
            <a:r>
              <a:rPr lang="ru-RU" sz="2000" dirty="0" smtClean="0"/>
              <a:t>.</a:t>
            </a:r>
          </a:p>
          <a:p>
            <a:pPr algn="ctr"/>
            <a:endParaRPr lang="ru-RU" sz="2000" dirty="0" smtClean="0">
              <a:latin typeface="Arial Black" pitchFamily="34" charset="0"/>
            </a:endParaRPr>
          </a:p>
        </p:txBody>
      </p:sp>
      <p:pic>
        <p:nvPicPr>
          <p:cNvPr id="10" name="Рисунок 9" descr="изображение_viber_2023-01-18_12-52-27-583.jpg"/>
          <p:cNvPicPr>
            <a:picLocks noChangeAspect="1"/>
          </p:cNvPicPr>
          <p:nvPr/>
        </p:nvPicPr>
        <p:blipFill>
          <a:blip r:embed="rId3" cstate="print"/>
          <a:stretch>
            <a:fillRect/>
          </a:stretch>
        </p:blipFill>
        <p:spPr>
          <a:xfrm>
            <a:off x="571472" y="2071678"/>
            <a:ext cx="4000496" cy="3000372"/>
          </a:xfrm>
          <a:prstGeom prst="rect">
            <a:avLst/>
          </a:prstGeom>
        </p:spPr>
      </p:pic>
      <p:pic>
        <p:nvPicPr>
          <p:cNvPr id="12" name="Рисунок 11" descr="изображение_viber_2023-01-18_11-07-25-530.jpg"/>
          <p:cNvPicPr>
            <a:picLocks noChangeAspect="1"/>
          </p:cNvPicPr>
          <p:nvPr/>
        </p:nvPicPr>
        <p:blipFill>
          <a:blip r:embed="rId4" cstate="print"/>
          <a:stretch>
            <a:fillRect/>
          </a:stretch>
        </p:blipFill>
        <p:spPr>
          <a:xfrm>
            <a:off x="4929190" y="2071677"/>
            <a:ext cx="3809996" cy="292895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sp>
        <p:nvSpPr>
          <p:cNvPr id="11" name="Прямоугольник 10"/>
          <p:cNvSpPr/>
          <p:nvPr/>
        </p:nvSpPr>
        <p:spPr>
          <a:xfrm>
            <a:off x="2907730" y="4721662"/>
            <a:ext cx="3328540" cy="369332"/>
          </a:xfrm>
          <a:prstGeom prst="rect">
            <a:avLst/>
          </a:prstGeom>
        </p:spPr>
        <p:txBody>
          <a:bodyPr wrap="square">
            <a:spAutoFit/>
          </a:bodyPr>
          <a:lstStyle/>
          <a:p>
            <a:r>
              <a:rPr lang="ru-RU" dirty="0" smtClean="0"/>
              <a:t> </a:t>
            </a:r>
            <a:endParaRPr lang="ru-RU" dirty="0"/>
          </a:p>
        </p:txBody>
      </p:sp>
      <p:pic>
        <p:nvPicPr>
          <p:cNvPr id="9" name="Рисунок 8" descr="1613659035_41-p-fon-dlya-prezentatsii-zima-dlya-detskogo-s-64.jpg"/>
          <p:cNvPicPr>
            <a:picLocks noChangeAspect="1"/>
          </p:cNvPicPr>
          <p:nvPr/>
        </p:nvPicPr>
        <p:blipFill>
          <a:blip r:embed="rId2"/>
          <a:stretch>
            <a:fillRect/>
          </a:stretch>
        </p:blipFill>
        <p:spPr>
          <a:xfrm>
            <a:off x="0" y="0"/>
            <a:ext cx="9144000" cy="6858000"/>
          </a:xfrm>
          <a:prstGeom prst="rect">
            <a:avLst/>
          </a:prstGeom>
        </p:spPr>
      </p:pic>
      <p:sp>
        <p:nvSpPr>
          <p:cNvPr id="14" name="Прямоугольник 13"/>
          <p:cNvSpPr/>
          <p:nvPr/>
        </p:nvSpPr>
        <p:spPr>
          <a:xfrm>
            <a:off x="214282" y="714356"/>
            <a:ext cx="4500594" cy="2769989"/>
          </a:xfrm>
          <a:prstGeom prst="rect">
            <a:avLst/>
          </a:prstGeom>
        </p:spPr>
        <p:txBody>
          <a:bodyPr wrap="square">
            <a:spAutoFit/>
          </a:bodyPr>
          <a:lstStyle/>
          <a:p>
            <a:pPr algn="ctr"/>
            <a:r>
              <a:rPr lang="ru-RU" sz="2800" dirty="0" smtClean="0">
                <a:latin typeface="Arial Black" pitchFamily="34" charset="0"/>
              </a:rPr>
              <a:t>«Гора самоцветов»</a:t>
            </a:r>
            <a:r>
              <a:rPr lang="ru-RU" sz="2800" dirty="0" smtClean="0"/>
              <a:t> </a:t>
            </a:r>
            <a:r>
              <a:rPr lang="ru-RU" dirty="0" smtClean="0"/>
              <a:t>помогает закреплять умение различать и называть цвета,  усвоить понятия "много", "мало", "один", "больше", "меньше", "сколько". Считать предметы и устанавливать соответствие их количества определённой цифре. Развивать пространственную ориентировку. </a:t>
            </a:r>
          </a:p>
          <a:p>
            <a:pPr algn="ctr"/>
            <a:endParaRPr lang="ru-RU" sz="2000" dirty="0" smtClean="0">
              <a:latin typeface="Arial Black" pitchFamily="34" charset="0"/>
            </a:endParaRPr>
          </a:p>
        </p:txBody>
      </p:sp>
      <p:pic>
        <p:nvPicPr>
          <p:cNvPr id="15" name="Рисунок 14" descr="изображение_viber_2023-01-18_11-07-24-849.jpg"/>
          <p:cNvPicPr>
            <a:picLocks noChangeAspect="1"/>
          </p:cNvPicPr>
          <p:nvPr/>
        </p:nvPicPr>
        <p:blipFill>
          <a:blip r:embed="rId3"/>
          <a:stretch>
            <a:fillRect/>
          </a:stretch>
        </p:blipFill>
        <p:spPr>
          <a:xfrm>
            <a:off x="500034" y="3500438"/>
            <a:ext cx="4000496" cy="3000372"/>
          </a:xfrm>
          <a:prstGeom prst="rect">
            <a:avLst/>
          </a:prstGeom>
        </p:spPr>
      </p:pic>
      <p:pic>
        <p:nvPicPr>
          <p:cNvPr id="16" name="Рисунок 15" descr="изображение_viber_2023-01-18_11-07-24-605.jpg"/>
          <p:cNvPicPr>
            <a:picLocks noChangeAspect="1"/>
          </p:cNvPicPr>
          <p:nvPr/>
        </p:nvPicPr>
        <p:blipFill>
          <a:blip r:embed="rId4"/>
          <a:stretch>
            <a:fillRect/>
          </a:stretch>
        </p:blipFill>
        <p:spPr>
          <a:xfrm>
            <a:off x="4786314" y="2857496"/>
            <a:ext cx="4119559" cy="3089669"/>
          </a:xfrm>
          <a:prstGeom prst="rect">
            <a:avLst/>
          </a:prstGeom>
        </p:spPr>
      </p:pic>
      <p:sp>
        <p:nvSpPr>
          <p:cNvPr id="17" name="Прямоугольник 16"/>
          <p:cNvSpPr/>
          <p:nvPr/>
        </p:nvSpPr>
        <p:spPr>
          <a:xfrm>
            <a:off x="4857752" y="500042"/>
            <a:ext cx="3857652" cy="2616101"/>
          </a:xfrm>
          <a:prstGeom prst="rect">
            <a:avLst/>
          </a:prstGeom>
        </p:spPr>
        <p:txBody>
          <a:bodyPr wrap="square">
            <a:spAutoFit/>
          </a:bodyPr>
          <a:lstStyle/>
          <a:p>
            <a:pPr algn="ctr"/>
            <a:r>
              <a:rPr lang="ru-RU" sz="2800" dirty="0" smtClean="0">
                <a:latin typeface="Arial Black" pitchFamily="34" charset="0"/>
              </a:rPr>
              <a:t>«Горшочек»</a:t>
            </a:r>
          </a:p>
          <a:p>
            <a:pPr algn="ctr"/>
            <a:r>
              <a:rPr lang="ru-RU" sz="2800" dirty="0" smtClean="0"/>
              <a:t> </a:t>
            </a:r>
            <a:r>
              <a:rPr lang="ru-RU" dirty="0" smtClean="0"/>
              <a:t>Нет он не варит кашу, зато хорошо помогает совершенствовать навыки метания правой и левой рукой и упражнять </a:t>
            </a:r>
            <a:r>
              <a:rPr lang="ru-RU" b="1" dirty="0" smtClean="0"/>
              <a:t>детей</a:t>
            </a:r>
            <a:r>
              <a:rPr lang="ru-RU" dirty="0" smtClean="0"/>
              <a:t> в метании на дальность.</a:t>
            </a:r>
          </a:p>
          <a:p>
            <a:pPr algn="ctr"/>
            <a:endParaRPr lang="ru-RU" dirty="0" smtClean="0">
              <a:latin typeface="Arial Black" pitchFamily="34" charset="0"/>
            </a:endParaRPr>
          </a:p>
          <a:p>
            <a:pPr algn="ctr"/>
            <a:r>
              <a:rPr lang="ru-RU" dirty="0" smtClean="0"/>
              <a:t> </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sp>
        <p:nvSpPr>
          <p:cNvPr id="11" name="Прямоугольник 10"/>
          <p:cNvSpPr/>
          <p:nvPr/>
        </p:nvSpPr>
        <p:spPr>
          <a:xfrm>
            <a:off x="2907730" y="4721662"/>
            <a:ext cx="3328540" cy="369332"/>
          </a:xfrm>
          <a:prstGeom prst="rect">
            <a:avLst/>
          </a:prstGeom>
        </p:spPr>
        <p:txBody>
          <a:bodyPr wrap="square">
            <a:spAutoFit/>
          </a:bodyPr>
          <a:lstStyle/>
          <a:p>
            <a:r>
              <a:rPr lang="ru-RU" dirty="0" smtClean="0"/>
              <a:t> </a:t>
            </a:r>
            <a:endParaRPr lang="ru-RU" dirty="0"/>
          </a:p>
        </p:txBody>
      </p:sp>
      <p:pic>
        <p:nvPicPr>
          <p:cNvPr id="9" name="Рисунок 8" descr="1613659035_41-p-fon-dlya-prezentatsii-zima-dlya-detskogo-s-64.jpg"/>
          <p:cNvPicPr>
            <a:picLocks noChangeAspect="1"/>
          </p:cNvPicPr>
          <p:nvPr/>
        </p:nvPicPr>
        <p:blipFill>
          <a:blip r:embed="rId2"/>
          <a:stretch>
            <a:fillRect/>
          </a:stretch>
        </p:blipFill>
        <p:spPr>
          <a:xfrm>
            <a:off x="0" y="0"/>
            <a:ext cx="9144000" cy="6858000"/>
          </a:xfrm>
          <a:prstGeom prst="rect">
            <a:avLst/>
          </a:prstGeom>
        </p:spPr>
      </p:pic>
      <p:sp>
        <p:nvSpPr>
          <p:cNvPr id="14" name="Прямоугольник 13"/>
          <p:cNvSpPr/>
          <p:nvPr/>
        </p:nvSpPr>
        <p:spPr>
          <a:xfrm>
            <a:off x="4929190" y="857232"/>
            <a:ext cx="3571900" cy="4185761"/>
          </a:xfrm>
          <a:prstGeom prst="rect">
            <a:avLst/>
          </a:prstGeom>
        </p:spPr>
        <p:txBody>
          <a:bodyPr wrap="square">
            <a:spAutoFit/>
          </a:bodyPr>
          <a:lstStyle/>
          <a:p>
            <a:pPr algn="ctr"/>
            <a:r>
              <a:rPr lang="ru-RU" sz="2800" dirty="0" smtClean="0">
                <a:latin typeface="Arial Black" pitchFamily="34" charset="0"/>
              </a:rPr>
              <a:t>«Черепаха </a:t>
            </a:r>
            <a:r>
              <a:rPr lang="ru-RU" sz="2800" dirty="0" err="1" smtClean="0">
                <a:latin typeface="Arial Black" pitchFamily="34" charset="0"/>
              </a:rPr>
              <a:t>Тортилла</a:t>
            </a:r>
            <a:r>
              <a:rPr lang="ru-RU" sz="2800" dirty="0" smtClean="0">
                <a:latin typeface="Arial Black" pitchFamily="34" charset="0"/>
              </a:rPr>
              <a:t>»</a:t>
            </a:r>
          </a:p>
          <a:p>
            <a:pPr algn="ctr"/>
            <a:r>
              <a:rPr lang="ru-RU" sz="2800" dirty="0" smtClean="0"/>
              <a:t> </a:t>
            </a:r>
          </a:p>
          <a:p>
            <a:pPr algn="ctr"/>
            <a:r>
              <a:rPr lang="ru-RU" dirty="0" smtClean="0"/>
              <a:t>На пути ребят болото. </a:t>
            </a:r>
          </a:p>
          <a:p>
            <a:pPr algn="ctr"/>
            <a:r>
              <a:rPr lang="ru-RU" dirty="0" smtClean="0"/>
              <a:t>Утонуть – то неохота, </a:t>
            </a:r>
          </a:p>
          <a:p>
            <a:pPr algn="ctr"/>
            <a:r>
              <a:rPr lang="ru-RU" dirty="0" smtClean="0"/>
              <a:t>Забурлила тут вода показалась голова…</a:t>
            </a:r>
          </a:p>
          <a:p>
            <a:pPr algn="ctr"/>
            <a:r>
              <a:rPr lang="ru-RU" dirty="0" smtClean="0"/>
              <a:t>Выползла на верх </a:t>
            </a:r>
            <a:r>
              <a:rPr lang="ru-RU" dirty="0" err="1" smtClean="0"/>
              <a:t>Тортилла</a:t>
            </a:r>
            <a:r>
              <a:rPr lang="ru-RU" dirty="0" smtClean="0"/>
              <a:t>, речь такую говорила:</a:t>
            </a:r>
          </a:p>
          <a:p>
            <a:pPr algn="ctr"/>
            <a:r>
              <a:rPr lang="ru-RU" dirty="0" smtClean="0"/>
              <a:t>«В цель скорее попадай и по кочкам убегай».</a:t>
            </a:r>
          </a:p>
          <a:p>
            <a:pPr algn="ctr"/>
            <a:endParaRPr lang="ru-RU" dirty="0" smtClean="0"/>
          </a:p>
          <a:p>
            <a:pPr algn="ctr"/>
            <a:endParaRPr lang="ru-RU" sz="2000" dirty="0" smtClean="0">
              <a:latin typeface="Arial Black" pitchFamily="34" charset="0"/>
            </a:endParaRPr>
          </a:p>
        </p:txBody>
      </p:sp>
      <p:pic>
        <p:nvPicPr>
          <p:cNvPr id="10" name="Рисунок 9" descr="изображение_viber_2023-01-18_11-07-25-184.jpg"/>
          <p:cNvPicPr>
            <a:picLocks noChangeAspect="1"/>
          </p:cNvPicPr>
          <p:nvPr/>
        </p:nvPicPr>
        <p:blipFill>
          <a:blip r:embed="rId3"/>
          <a:stretch>
            <a:fillRect/>
          </a:stretch>
        </p:blipFill>
        <p:spPr>
          <a:xfrm>
            <a:off x="571472" y="3214686"/>
            <a:ext cx="4286248" cy="3214686"/>
          </a:xfrm>
          <a:prstGeom prst="rect">
            <a:avLst/>
          </a:prstGeom>
        </p:spPr>
      </p:pic>
      <p:pic>
        <p:nvPicPr>
          <p:cNvPr id="12" name="Рисунок 11" descr="изображение_viber_2023-01-18_11-07-26-830.jpg"/>
          <p:cNvPicPr>
            <a:picLocks noChangeAspect="1"/>
          </p:cNvPicPr>
          <p:nvPr/>
        </p:nvPicPr>
        <p:blipFill>
          <a:blip r:embed="rId4" cstate="print"/>
          <a:stretch>
            <a:fillRect/>
          </a:stretch>
        </p:blipFill>
        <p:spPr>
          <a:xfrm>
            <a:off x="714348" y="214290"/>
            <a:ext cx="3714744" cy="278605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sp>
        <p:nvSpPr>
          <p:cNvPr id="11" name="Прямоугольник 10"/>
          <p:cNvSpPr/>
          <p:nvPr/>
        </p:nvSpPr>
        <p:spPr>
          <a:xfrm>
            <a:off x="2907730" y="4721662"/>
            <a:ext cx="3328540" cy="369332"/>
          </a:xfrm>
          <a:prstGeom prst="rect">
            <a:avLst/>
          </a:prstGeom>
        </p:spPr>
        <p:txBody>
          <a:bodyPr wrap="square">
            <a:spAutoFit/>
          </a:bodyPr>
          <a:lstStyle/>
          <a:p>
            <a:r>
              <a:rPr lang="ru-RU" dirty="0" smtClean="0"/>
              <a:t> </a:t>
            </a:r>
            <a:endParaRPr lang="ru-RU" dirty="0"/>
          </a:p>
        </p:txBody>
      </p:sp>
      <p:pic>
        <p:nvPicPr>
          <p:cNvPr id="9" name="Рисунок 8" descr="1613659035_41-p-fon-dlya-prezentatsii-zima-dlya-detskogo-s-64.jpg"/>
          <p:cNvPicPr>
            <a:picLocks noChangeAspect="1"/>
          </p:cNvPicPr>
          <p:nvPr/>
        </p:nvPicPr>
        <p:blipFill>
          <a:blip r:embed="rId2"/>
          <a:stretch>
            <a:fillRect/>
          </a:stretch>
        </p:blipFill>
        <p:spPr>
          <a:xfrm>
            <a:off x="0" y="0"/>
            <a:ext cx="9144000" cy="6858000"/>
          </a:xfrm>
          <a:prstGeom prst="rect">
            <a:avLst/>
          </a:prstGeom>
        </p:spPr>
      </p:pic>
      <p:sp>
        <p:nvSpPr>
          <p:cNvPr id="14" name="Прямоугольник 13"/>
          <p:cNvSpPr/>
          <p:nvPr/>
        </p:nvSpPr>
        <p:spPr>
          <a:xfrm>
            <a:off x="357158" y="428605"/>
            <a:ext cx="8286808" cy="1661993"/>
          </a:xfrm>
          <a:prstGeom prst="rect">
            <a:avLst/>
          </a:prstGeom>
        </p:spPr>
        <p:txBody>
          <a:bodyPr wrap="square">
            <a:spAutoFit/>
          </a:bodyPr>
          <a:lstStyle/>
          <a:p>
            <a:pPr algn="ctr"/>
            <a:r>
              <a:rPr lang="ru-RU" sz="2800" dirty="0" smtClean="0">
                <a:latin typeface="Arial Black" pitchFamily="34" charset="0"/>
              </a:rPr>
              <a:t>«Катерок Чижик»</a:t>
            </a:r>
            <a:r>
              <a:rPr lang="ru-RU" sz="2800" dirty="0" smtClean="0"/>
              <a:t> </a:t>
            </a:r>
          </a:p>
          <a:p>
            <a:pPr algn="ctr"/>
            <a:r>
              <a:rPr lang="ru-RU" dirty="0" smtClean="0"/>
              <a:t>«Чижик» доставляет радость всем ребятам. Мальчики привозят продукты девочкам, чтобы они смогли что-нибудь приготовить на обед. Сочиняют истории о морских приключениях. Поют песенки в том числе и  «</a:t>
            </a:r>
            <a:r>
              <a:rPr lang="ru-RU" dirty="0" err="1" smtClean="0"/>
              <a:t>Чунга-Чанга</a:t>
            </a:r>
            <a:r>
              <a:rPr lang="ru-RU" dirty="0" smtClean="0"/>
              <a:t>».</a:t>
            </a:r>
          </a:p>
          <a:p>
            <a:pPr algn="ctr"/>
            <a:endParaRPr lang="ru-RU" sz="2000" dirty="0" smtClean="0">
              <a:latin typeface="Arial Black" pitchFamily="34" charset="0"/>
            </a:endParaRPr>
          </a:p>
        </p:txBody>
      </p:sp>
      <p:pic>
        <p:nvPicPr>
          <p:cNvPr id="13" name="Рисунок 12" descr="изображение_viber_2023-01-18_11-07-25-020.jpg"/>
          <p:cNvPicPr>
            <a:picLocks noChangeAspect="1"/>
          </p:cNvPicPr>
          <p:nvPr/>
        </p:nvPicPr>
        <p:blipFill>
          <a:blip r:embed="rId3"/>
          <a:stretch>
            <a:fillRect/>
          </a:stretch>
        </p:blipFill>
        <p:spPr>
          <a:xfrm>
            <a:off x="714348" y="2357430"/>
            <a:ext cx="4071934" cy="3053951"/>
          </a:xfrm>
          <a:prstGeom prst="rect">
            <a:avLst/>
          </a:prstGeom>
        </p:spPr>
      </p:pic>
      <p:pic>
        <p:nvPicPr>
          <p:cNvPr id="8" name="Рисунок 7" descr="изображение_viber_2023-01-18_11-07-25-416.jpg"/>
          <p:cNvPicPr>
            <a:picLocks noChangeAspect="1"/>
          </p:cNvPicPr>
          <p:nvPr/>
        </p:nvPicPr>
        <p:blipFill>
          <a:blip r:embed="rId4" cstate="print"/>
          <a:stretch>
            <a:fillRect/>
          </a:stretch>
        </p:blipFill>
        <p:spPr>
          <a:xfrm>
            <a:off x="5214942" y="1928802"/>
            <a:ext cx="3000378" cy="400050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sp>
        <p:nvSpPr>
          <p:cNvPr id="11" name="Прямоугольник 10"/>
          <p:cNvSpPr/>
          <p:nvPr/>
        </p:nvSpPr>
        <p:spPr>
          <a:xfrm>
            <a:off x="2907730" y="4721662"/>
            <a:ext cx="3328540" cy="369332"/>
          </a:xfrm>
          <a:prstGeom prst="rect">
            <a:avLst/>
          </a:prstGeom>
        </p:spPr>
        <p:txBody>
          <a:bodyPr wrap="square">
            <a:spAutoFit/>
          </a:bodyPr>
          <a:lstStyle/>
          <a:p>
            <a:r>
              <a:rPr lang="ru-RU" dirty="0" smtClean="0"/>
              <a:t> </a:t>
            </a:r>
            <a:endParaRPr lang="ru-RU" dirty="0"/>
          </a:p>
        </p:txBody>
      </p:sp>
      <p:pic>
        <p:nvPicPr>
          <p:cNvPr id="9" name="Рисунок 8" descr="1613659035_41-p-fon-dlya-prezentatsii-zima-dlya-detskogo-s-64.jpg"/>
          <p:cNvPicPr>
            <a:picLocks noChangeAspect="1"/>
          </p:cNvPicPr>
          <p:nvPr/>
        </p:nvPicPr>
        <p:blipFill>
          <a:blip r:embed="rId2"/>
          <a:stretch>
            <a:fillRect/>
          </a:stretch>
        </p:blipFill>
        <p:spPr>
          <a:xfrm>
            <a:off x="0" y="0"/>
            <a:ext cx="9144000" cy="6858000"/>
          </a:xfrm>
          <a:prstGeom prst="rect">
            <a:avLst/>
          </a:prstGeom>
        </p:spPr>
      </p:pic>
      <p:sp>
        <p:nvSpPr>
          <p:cNvPr id="14" name="Прямоугольник 13"/>
          <p:cNvSpPr/>
          <p:nvPr/>
        </p:nvSpPr>
        <p:spPr>
          <a:xfrm>
            <a:off x="357158" y="428605"/>
            <a:ext cx="8286808" cy="1631216"/>
          </a:xfrm>
          <a:prstGeom prst="rect">
            <a:avLst/>
          </a:prstGeom>
        </p:spPr>
        <p:txBody>
          <a:bodyPr wrap="square">
            <a:spAutoFit/>
          </a:bodyPr>
          <a:lstStyle/>
          <a:p>
            <a:pPr algn="ctr"/>
            <a:r>
              <a:rPr lang="ru-RU" sz="2800" dirty="0" smtClean="0">
                <a:latin typeface="Arial Black" pitchFamily="34" charset="0"/>
              </a:rPr>
              <a:t>«Зайка»</a:t>
            </a:r>
            <a:r>
              <a:rPr lang="ru-RU" sz="2800" dirty="0" smtClean="0"/>
              <a:t> </a:t>
            </a:r>
          </a:p>
          <a:p>
            <a:pPr algn="ctr"/>
            <a:r>
              <a:rPr lang="ru-RU" dirty="0" smtClean="0"/>
              <a:t>Постройка побуждает детей перечислять  сказки в которых есть этот герой.</a:t>
            </a:r>
          </a:p>
          <a:p>
            <a:pPr algn="ctr"/>
            <a:r>
              <a:rPr lang="ru-RU" dirty="0" smtClean="0"/>
              <a:t>Упражнять детей в бросании снежка в цель (лапки); развивать размах руки, глазомер; сохранять равновесие при ходьбе и прыжках по дорожке с перешагиванием.  </a:t>
            </a:r>
            <a:endParaRPr lang="ru-RU" sz="2000" dirty="0" smtClean="0">
              <a:latin typeface="Arial Black" pitchFamily="34" charset="0"/>
            </a:endParaRPr>
          </a:p>
        </p:txBody>
      </p:sp>
      <p:pic>
        <p:nvPicPr>
          <p:cNvPr id="10" name="Рисунок 9" descr="изображение_viber_2023-01-18_11-07-26-593.jpg"/>
          <p:cNvPicPr>
            <a:picLocks noChangeAspect="1"/>
          </p:cNvPicPr>
          <p:nvPr/>
        </p:nvPicPr>
        <p:blipFill>
          <a:blip r:embed="rId3" cstate="print"/>
          <a:stretch>
            <a:fillRect/>
          </a:stretch>
        </p:blipFill>
        <p:spPr>
          <a:xfrm>
            <a:off x="714348" y="2714620"/>
            <a:ext cx="4143372" cy="3107529"/>
          </a:xfrm>
          <a:prstGeom prst="rect">
            <a:avLst/>
          </a:prstGeom>
        </p:spPr>
      </p:pic>
      <p:pic>
        <p:nvPicPr>
          <p:cNvPr id="12" name="Рисунок 11" descr="изображение_viber_2023-01-18_11-07-26-945.jpg"/>
          <p:cNvPicPr>
            <a:picLocks noChangeAspect="1"/>
          </p:cNvPicPr>
          <p:nvPr/>
        </p:nvPicPr>
        <p:blipFill>
          <a:blip r:embed="rId4"/>
          <a:stretch>
            <a:fillRect/>
          </a:stretch>
        </p:blipFill>
        <p:spPr>
          <a:xfrm>
            <a:off x="4572000" y="2143116"/>
            <a:ext cx="4286248" cy="321468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sp>
        <p:nvSpPr>
          <p:cNvPr id="11" name="Прямоугольник 10"/>
          <p:cNvSpPr/>
          <p:nvPr/>
        </p:nvSpPr>
        <p:spPr>
          <a:xfrm>
            <a:off x="2907730" y="4721662"/>
            <a:ext cx="3328540" cy="369332"/>
          </a:xfrm>
          <a:prstGeom prst="rect">
            <a:avLst/>
          </a:prstGeom>
        </p:spPr>
        <p:txBody>
          <a:bodyPr wrap="square">
            <a:spAutoFit/>
          </a:bodyPr>
          <a:lstStyle/>
          <a:p>
            <a:r>
              <a:rPr lang="ru-RU" dirty="0" smtClean="0"/>
              <a:t> </a:t>
            </a:r>
            <a:endParaRPr lang="ru-RU" dirty="0"/>
          </a:p>
        </p:txBody>
      </p:sp>
      <p:pic>
        <p:nvPicPr>
          <p:cNvPr id="9" name="Рисунок 8" descr="1613659035_41-p-fon-dlya-prezentatsii-zima-dlya-detskogo-s-64.jpg"/>
          <p:cNvPicPr>
            <a:picLocks noChangeAspect="1"/>
          </p:cNvPicPr>
          <p:nvPr/>
        </p:nvPicPr>
        <p:blipFill>
          <a:blip r:embed="rId2"/>
          <a:stretch>
            <a:fillRect/>
          </a:stretch>
        </p:blipFill>
        <p:spPr>
          <a:xfrm>
            <a:off x="0" y="0"/>
            <a:ext cx="9144000" cy="6858000"/>
          </a:xfrm>
          <a:prstGeom prst="rect">
            <a:avLst/>
          </a:prstGeom>
        </p:spPr>
      </p:pic>
      <p:sp>
        <p:nvSpPr>
          <p:cNvPr id="14" name="Прямоугольник 13"/>
          <p:cNvSpPr/>
          <p:nvPr/>
        </p:nvSpPr>
        <p:spPr>
          <a:xfrm>
            <a:off x="357158" y="428605"/>
            <a:ext cx="8286808" cy="1077218"/>
          </a:xfrm>
          <a:prstGeom prst="rect">
            <a:avLst/>
          </a:prstGeom>
        </p:spPr>
        <p:txBody>
          <a:bodyPr wrap="square">
            <a:spAutoFit/>
          </a:bodyPr>
          <a:lstStyle/>
          <a:p>
            <a:pPr algn="ctr"/>
            <a:r>
              <a:rPr lang="ru-RU" sz="2800" dirty="0" smtClean="0">
                <a:latin typeface="Arial Black" pitchFamily="34" charset="0"/>
              </a:rPr>
              <a:t>«Богатырь»</a:t>
            </a:r>
            <a:r>
              <a:rPr lang="ru-RU" sz="2800" dirty="0" smtClean="0"/>
              <a:t> </a:t>
            </a:r>
          </a:p>
          <a:p>
            <a:pPr algn="ctr"/>
            <a:r>
              <a:rPr lang="ru-RU" dirty="0" smtClean="0"/>
              <a:t>Можно покататься с «горки», можно покидать </a:t>
            </a:r>
            <a:r>
              <a:rPr lang="ru-RU" b="1" dirty="0" smtClean="0"/>
              <a:t>снежки в цель, можно использовать как укрытие, а  еще служит нам для вбирания.</a:t>
            </a:r>
            <a:endParaRPr lang="ru-RU" sz="2000" dirty="0" smtClean="0">
              <a:latin typeface="Arial Black" pitchFamily="34" charset="0"/>
            </a:endParaRPr>
          </a:p>
        </p:txBody>
      </p:sp>
      <p:pic>
        <p:nvPicPr>
          <p:cNvPr id="13" name="Рисунок 12" descr="изображение_viber_2023-01-18_11-07-26-480.jpg"/>
          <p:cNvPicPr>
            <a:picLocks noChangeAspect="1"/>
          </p:cNvPicPr>
          <p:nvPr/>
        </p:nvPicPr>
        <p:blipFill>
          <a:blip r:embed="rId3" cstate="print"/>
          <a:stretch>
            <a:fillRect/>
          </a:stretch>
        </p:blipFill>
        <p:spPr>
          <a:xfrm>
            <a:off x="714348" y="1928802"/>
            <a:ext cx="2714612" cy="2035959"/>
          </a:xfrm>
          <a:prstGeom prst="rect">
            <a:avLst/>
          </a:prstGeom>
        </p:spPr>
      </p:pic>
      <p:pic>
        <p:nvPicPr>
          <p:cNvPr id="15" name="Рисунок 14" descr="изображение_viber_2023-01-18_11-07-27-386.jpg"/>
          <p:cNvPicPr>
            <a:picLocks noChangeAspect="1"/>
          </p:cNvPicPr>
          <p:nvPr/>
        </p:nvPicPr>
        <p:blipFill>
          <a:blip r:embed="rId4"/>
          <a:stretch>
            <a:fillRect/>
          </a:stretch>
        </p:blipFill>
        <p:spPr>
          <a:xfrm>
            <a:off x="5143504" y="1857364"/>
            <a:ext cx="3000378" cy="4000504"/>
          </a:xfrm>
          <a:prstGeom prst="rect">
            <a:avLst/>
          </a:prstGeom>
        </p:spPr>
      </p:pic>
      <p:pic>
        <p:nvPicPr>
          <p:cNvPr id="16" name="Рисунок 15" descr="изображение_viber_2023-01-18_11-07-27-157.jpg"/>
          <p:cNvPicPr>
            <a:picLocks noChangeAspect="1"/>
          </p:cNvPicPr>
          <p:nvPr/>
        </p:nvPicPr>
        <p:blipFill>
          <a:blip r:embed="rId5" cstate="print"/>
          <a:stretch>
            <a:fillRect/>
          </a:stretch>
        </p:blipFill>
        <p:spPr>
          <a:xfrm>
            <a:off x="1285852" y="3714752"/>
            <a:ext cx="3643306" cy="27324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sp>
        <p:nvSpPr>
          <p:cNvPr id="11" name="Прямоугольник 10"/>
          <p:cNvSpPr/>
          <p:nvPr/>
        </p:nvSpPr>
        <p:spPr>
          <a:xfrm>
            <a:off x="2907730" y="4721662"/>
            <a:ext cx="3328540" cy="369332"/>
          </a:xfrm>
          <a:prstGeom prst="rect">
            <a:avLst/>
          </a:prstGeom>
        </p:spPr>
        <p:txBody>
          <a:bodyPr wrap="square">
            <a:spAutoFit/>
          </a:bodyPr>
          <a:lstStyle/>
          <a:p>
            <a:r>
              <a:rPr lang="ru-RU" dirty="0" smtClean="0"/>
              <a:t> </a:t>
            </a:r>
            <a:endParaRPr lang="ru-RU" dirty="0"/>
          </a:p>
        </p:txBody>
      </p:sp>
      <p:pic>
        <p:nvPicPr>
          <p:cNvPr id="9" name="Рисунок 8" descr="1613659035_41-p-fon-dlya-prezentatsii-zima-dlya-detskogo-s-64.jpg"/>
          <p:cNvPicPr>
            <a:picLocks noChangeAspect="1"/>
          </p:cNvPicPr>
          <p:nvPr/>
        </p:nvPicPr>
        <p:blipFill>
          <a:blip r:embed="rId2"/>
          <a:stretch>
            <a:fillRect/>
          </a:stretch>
        </p:blipFill>
        <p:spPr>
          <a:xfrm>
            <a:off x="0" y="0"/>
            <a:ext cx="9144000" cy="6858000"/>
          </a:xfrm>
          <a:prstGeom prst="rect">
            <a:avLst/>
          </a:prstGeom>
        </p:spPr>
      </p:pic>
      <p:pic>
        <p:nvPicPr>
          <p:cNvPr id="17" name="Рисунок 16" descr="изображение_viber_2023-01-17_15-29-34-664.jpg"/>
          <p:cNvPicPr>
            <a:picLocks noChangeAspect="1"/>
          </p:cNvPicPr>
          <p:nvPr/>
        </p:nvPicPr>
        <p:blipFill>
          <a:blip r:embed="rId3" cstate="print"/>
          <a:stretch>
            <a:fillRect/>
          </a:stretch>
        </p:blipFill>
        <p:spPr>
          <a:xfrm>
            <a:off x="714348" y="1714488"/>
            <a:ext cx="3511238" cy="2643182"/>
          </a:xfrm>
          <a:prstGeom prst="rect">
            <a:avLst/>
          </a:prstGeom>
        </p:spPr>
      </p:pic>
      <p:pic>
        <p:nvPicPr>
          <p:cNvPr id="18" name="Рисунок 17" descr="изображение_viber_2023-01-17_15-29-34-856.jpg"/>
          <p:cNvPicPr>
            <a:picLocks noChangeAspect="1"/>
          </p:cNvPicPr>
          <p:nvPr/>
        </p:nvPicPr>
        <p:blipFill>
          <a:blip r:embed="rId4" cstate="print"/>
          <a:stretch>
            <a:fillRect/>
          </a:stretch>
        </p:blipFill>
        <p:spPr>
          <a:xfrm>
            <a:off x="1643042" y="3643314"/>
            <a:ext cx="3036742" cy="2285992"/>
          </a:xfrm>
          <a:prstGeom prst="rect">
            <a:avLst/>
          </a:prstGeom>
        </p:spPr>
      </p:pic>
      <p:sp>
        <p:nvSpPr>
          <p:cNvPr id="19" name="Прямоугольник 18"/>
          <p:cNvSpPr/>
          <p:nvPr/>
        </p:nvSpPr>
        <p:spPr>
          <a:xfrm>
            <a:off x="5000628" y="285728"/>
            <a:ext cx="3357586" cy="923330"/>
          </a:xfrm>
          <a:prstGeom prst="rect">
            <a:avLst/>
          </a:prstGeom>
        </p:spPr>
        <p:txBody>
          <a:bodyPr wrap="square">
            <a:spAutoFit/>
          </a:bodyPr>
          <a:lstStyle/>
          <a:p>
            <a:pPr algn="ctr"/>
            <a:r>
              <a:rPr lang="ru-RU" dirty="0" smtClean="0"/>
              <a:t>В зимних постройках принимал участие  коллектив детского сада</a:t>
            </a:r>
            <a:endParaRPr lang="ru-RU" dirty="0"/>
          </a:p>
        </p:txBody>
      </p:sp>
      <p:sp>
        <p:nvSpPr>
          <p:cNvPr id="20" name="Прямоугольник 19"/>
          <p:cNvSpPr/>
          <p:nvPr/>
        </p:nvSpPr>
        <p:spPr>
          <a:xfrm>
            <a:off x="4714876" y="1571612"/>
            <a:ext cx="4143404" cy="5078313"/>
          </a:xfrm>
          <a:prstGeom prst="rect">
            <a:avLst/>
          </a:prstGeom>
        </p:spPr>
        <p:txBody>
          <a:bodyPr wrap="square">
            <a:spAutoFit/>
          </a:bodyPr>
          <a:lstStyle/>
          <a:p>
            <a:r>
              <a:rPr lang="ru-RU" dirty="0" smtClean="0"/>
              <a:t>Плесовских Алексей Анатольевич – воспитатель старшей группы;</a:t>
            </a:r>
          </a:p>
          <a:p>
            <a:r>
              <a:rPr lang="ru-RU" dirty="0" err="1" smtClean="0"/>
              <a:t>Кроо</a:t>
            </a:r>
            <a:r>
              <a:rPr lang="ru-RU" dirty="0" smtClean="0"/>
              <a:t> Евгения Николаевна – воспитатель младшей группы;</a:t>
            </a:r>
          </a:p>
          <a:p>
            <a:r>
              <a:rPr lang="ru-RU" dirty="0" smtClean="0"/>
              <a:t>Масленникова Альбина Леонидовна – старший </a:t>
            </a:r>
            <a:r>
              <a:rPr lang="ru-RU" dirty="0" smtClean="0"/>
              <a:t>воспитатель и подменный воспитатель;</a:t>
            </a:r>
            <a:endParaRPr lang="ru-RU" dirty="0" smtClean="0"/>
          </a:p>
          <a:p>
            <a:r>
              <a:rPr lang="ru-RU" dirty="0" smtClean="0"/>
              <a:t>Бакланова </a:t>
            </a:r>
            <a:r>
              <a:rPr lang="ru-RU" dirty="0" err="1" smtClean="0"/>
              <a:t>Ваентина</a:t>
            </a:r>
            <a:r>
              <a:rPr lang="ru-RU" dirty="0" smtClean="0"/>
              <a:t> Владимировна –помощник воспитателя;</a:t>
            </a:r>
          </a:p>
          <a:p>
            <a:r>
              <a:rPr lang="ru-RU" dirty="0" smtClean="0"/>
              <a:t>Южакова Елена Борисовна - помощник воспитателя. </a:t>
            </a:r>
          </a:p>
          <a:p>
            <a:endParaRPr lang="ru-RU" dirty="0" smtClean="0"/>
          </a:p>
          <a:p>
            <a:endParaRPr lang="ru-RU" dirty="0" smtClean="0"/>
          </a:p>
          <a:p>
            <a:endParaRPr lang="ru-RU" dirty="0" smtClean="0"/>
          </a:p>
          <a:p>
            <a:endParaRPr lang="ru-RU" dirty="0" smtClean="0"/>
          </a:p>
          <a:p>
            <a:r>
              <a:rPr lang="ru-RU" dirty="0" smtClean="0"/>
              <a:t>Над презентацией работал старший воспитатель Масленникова А.Л.</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sp>
        <p:nvSpPr>
          <p:cNvPr id="11" name="Прямоугольник 10"/>
          <p:cNvSpPr/>
          <p:nvPr/>
        </p:nvSpPr>
        <p:spPr>
          <a:xfrm>
            <a:off x="2907730" y="4721662"/>
            <a:ext cx="3328540" cy="369332"/>
          </a:xfrm>
          <a:prstGeom prst="rect">
            <a:avLst/>
          </a:prstGeom>
        </p:spPr>
        <p:txBody>
          <a:bodyPr wrap="square">
            <a:spAutoFit/>
          </a:bodyPr>
          <a:lstStyle/>
          <a:p>
            <a:r>
              <a:rPr lang="ru-RU" dirty="0" smtClean="0"/>
              <a:t> </a:t>
            </a:r>
            <a:endParaRPr lang="ru-RU" dirty="0"/>
          </a:p>
        </p:txBody>
      </p:sp>
      <p:pic>
        <p:nvPicPr>
          <p:cNvPr id="9" name="Рисунок 8" descr="1613659035_41-p-fon-dlya-prezentatsii-zima-dlya-detskogo-s-64.jpg"/>
          <p:cNvPicPr>
            <a:picLocks noChangeAspect="1"/>
          </p:cNvPicPr>
          <p:nvPr/>
        </p:nvPicPr>
        <p:blipFill>
          <a:blip r:embed="rId2"/>
          <a:stretch>
            <a:fillRect/>
          </a:stretch>
        </p:blipFill>
        <p:spPr>
          <a:xfrm>
            <a:off x="0" y="0"/>
            <a:ext cx="9144000" cy="6858000"/>
          </a:xfrm>
          <a:prstGeom prst="rect">
            <a:avLst/>
          </a:prstGeom>
        </p:spPr>
      </p:pic>
      <p:sp>
        <p:nvSpPr>
          <p:cNvPr id="14" name="Прямоугольник 13"/>
          <p:cNvSpPr/>
          <p:nvPr/>
        </p:nvSpPr>
        <p:spPr>
          <a:xfrm>
            <a:off x="500034" y="0"/>
            <a:ext cx="8143932" cy="1569660"/>
          </a:xfrm>
          <a:prstGeom prst="rect">
            <a:avLst/>
          </a:prstGeom>
        </p:spPr>
        <p:txBody>
          <a:bodyPr wrap="square">
            <a:spAutoFit/>
          </a:bodyPr>
          <a:lstStyle/>
          <a:p>
            <a:pPr algn="just"/>
            <a:endParaRPr lang="ru-RU" sz="2000" dirty="0" smtClean="0"/>
          </a:p>
          <a:p>
            <a:pPr algn="just"/>
            <a:endParaRPr lang="ru-RU" sz="2000" b="1" dirty="0" smtClean="0">
              <a:solidFill>
                <a:srgbClr val="C00000"/>
              </a:solidFill>
            </a:endParaRPr>
          </a:p>
          <a:p>
            <a:pPr algn="just"/>
            <a:r>
              <a:rPr lang="ru-RU" sz="2000" b="1" dirty="0" smtClean="0">
                <a:solidFill>
                  <a:srgbClr val="C00000"/>
                </a:solidFill>
              </a:rPr>
              <a:t>        </a:t>
            </a:r>
            <a:endParaRPr lang="ru-RU" dirty="0" smtClean="0"/>
          </a:p>
          <a:p>
            <a:endParaRPr lang="ru-RU" dirty="0" smtClean="0"/>
          </a:p>
          <a:p>
            <a:endParaRPr lang="ru-RU" dirty="0"/>
          </a:p>
        </p:txBody>
      </p:sp>
      <p:sp>
        <p:nvSpPr>
          <p:cNvPr id="7" name="Прямоугольник 6"/>
          <p:cNvSpPr/>
          <p:nvPr/>
        </p:nvSpPr>
        <p:spPr>
          <a:xfrm>
            <a:off x="857224" y="214290"/>
            <a:ext cx="7572428" cy="2185214"/>
          </a:xfrm>
          <a:prstGeom prst="rect">
            <a:avLst/>
          </a:prstGeom>
        </p:spPr>
        <p:txBody>
          <a:bodyPr wrap="square">
            <a:spAutoFit/>
          </a:bodyPr>
          <a:lstStyle/>
          <a:p>
            <a:pPr algn="ctr"/>
            <a:r>
              <a:rPr lang="ru-RU" sz="3200" dirty="0" smtClean="0"/>
              <a:t>Каждый год мы с удовольствием ждем, когда наступит зима. </a:t>
            </a:r>
          </a:p>
          <a:p>
            <a:pPr algn="ctr"/>
            <a:r>
              <a:rPr lang="ru-RU" sz="3200" u="sng" dirty="0" smtClean="0"/>
              <a:t>В этом году мы выбрали тему</a:t>
            </a:r>
            <a:r>
              <a:rPr lang="ru-RU" sz="3200" dirty="0" smtClean="0"/>
              <a:t>: </a:t>
            </a:r>
            <a:r>
              <a:rPr lang="ru-RU" sz="4000" dirty="0" smtClean="0"/>
              <a:t>«</a:t>
            </a:r>
            <a:r>
              <a:rPr lang="ru-RU" sz="4000" b="1" dirty="0" smtClean="0">
                <a:solidFill>
                  <a:srgbClr val="FFC000"/>
                </a:solidFill>
              </a:rPr>
              <a:t>С</a:t>
            </a:r>
            <a:r>
              <a:rPr lang="ru-RU" sz="4000" b="1" dirty="0" smtClean="0">
                <a:solidFill>
                  <a:srgbClr val="FF0000"/>
                </a:solidFill>
              </a:rPr>
              <a:t>О</a:t>
            </a:r>
            <a:r>
              <a:rPr lang="ru-RU" sz="4000" b="1" dirty="0" smtClean="0">
                <a:solidFill>
                  <a:schemeClr val="tx2">
                    <a:lumMod val="60000"/>
                    <a:lumOff val="40000"/>
                  </a:schemeClr>
                </a:solidFill>
              </a:rPr>
              <a:t>Ю</a:t>
            </a:r>
            <a:r>
              <a:rPr lang="ru-RU" sz="4000" b="1" dirty="0" smtClean="0">
                <a:solidFill>
                  <a:srgbClr val="FFFF00"/>
                </a:solidFill>
              </a:rPr>
              <a:t>З</a:t>
            </a:r>
            <a:r>
              <a:rPr lang="ru-RU" sz="4000" b="1" dirty="0" smtClean="0">
                <a:solidFill>
                  <a:schemeClr val="tx2">
                    <a:lumMod val="60000"/>
                    <a:lumOff val="40000"/>
                  </a:schemeClr>
                </a:solidFill>
              </a:rPr>
              <a:t>М</a:t>
            </a:r>
            <a:r>
              <a:rPr lang="ru-RU" sz="4000" b="1" dirty="0" smtClean="0">
                <a:solidFill>
                  <a:srgbClr val="FFC000"/>
                </a:solidFill>
              </a:rPr>
              <a:t>У</a:t>
            </a:r>
            <a:r>
              <a:rPr lang="ru-RU" sz="4000" b="1" dirty="0" smtClean="0">
                <a:solidFill>
                  <a:srgbClr val="00B050"/>
                </a:solidFill>
              </a:rPr>
              <a:t>Л</a:t>
            </a:r>
            <a:r>
              <a:rPr lang="ru-RU" sz="4000" b="1" dirty="0" smtClean="0">
                <a:solidFill>
                  <a:schemeClr val="accent6"/>
                </a:solidFill>
              </a:rPr>
              <a:t>Ь</a:t>
            </a:r>
            <a:r>
              <a:rPr lang="ru-RU" sz="4000" b="1" dirty="0" smtClean="0">
                <a:solidFill>
                  <a:srgbClr val="FF0000"/>
                </a:solidFill>
              </a:rPr>
              <a:t>Т</a:t>
            </a:r>
            <a:r>
              <a:rPr lang="ru-RU" sz="4000" b="1" dirty="0" smtClean="0">
                <a:solidFill>
                  <a:srgbClr val="FF0066"/>
                </a:solidFill>
              </a:rPr>
              <a:t>Ф</a:t>
            </a:r>
            <a:r>
              <a:rPr lang="ru-RU" sz="4000" b="1" dirty="0" smtClean="0">
                <a:solidFill>
                  <a:srgbClr val="92D050"/>
                </a:solidFill>
              </a:rPr>
              <a:t>И</a:t>
            </a:r>
            <a:r>
              <a:rPr lang="ru-RU" sz="4000" b="1" dirty="0" smtClean="0">
                <a:solidFill>
                  <a:schemeClr val="tx2">
                    <a:lumMod val="60000"/>
                    <a:lumOff val="40000"/>
                  </a:schemeClr>
                </a:solidFill>
              </a:rPr>
              <a:t>Л</a:t>
            </a:r>
            <a:r>
              <a:rPr lang="ru-RU" sz="4000" b="1" dirty="0" smtClean="0">
                <a:solidFill>
                  <a:srgbClr val="FFC000"/>
                </a:solidFill>
              </a:rPr>
              <a:t>Ь</a:t>
            </a:r>
            <a:r>
              <a:rPr lang="ru-RU" sz="4000" b="1" dirty="0" smtClean="0">
                <a:solidFill>
                  <a:schemeClr val="tx2">
                    <a:lumMod val="60000"/>
                    <a:lumOff val="40000"/>
                  </a:schemeClr>
                </a:solidFill>
              </a:rPr>
              <a:t>М</a:t>
            </a:r>
            <a:r>
              <a:rPr lang="ru-RU" sz="4000" dirty="0" smtClean="0"/>
              <a:t>"</a:t>
            </a:r>
            <a:endParaRPr lang="ru-RU" sz="4000" dirty="0"/>
          </a:p>
        </p:txBody>
      </p:sp>
      <p:sp>
        <p:nvSpPr>
          <p:cNvPr id="8" name="Прямоугольник 7"/>
          <p:cNvSpPr/>
          <p:nvPr/>
        </p:nvSpPr>
        <p:spPr>
          <a:xfrm>
            <a:off x="285720" y="2428868"/>
            <a:ext cx="8286808" cy="3416320"/>
          </a:xfrm>
          <a:prstGeom prst="rect">
            <a:avLst/>
          </a:prstGeom>
        </p:spPr>
        <p:txBody>
          <a:bodyPr wrap="square">
            <a:spAutoFit/>
          </a:bodyPr>
          <a:lstStyle/>
          <a:p>
            <a:pPr algn="just"/>
            <a:r>
              <a:rPr lang="ru-RU" b="1" dirty="0" smtClean="0">
                <a:solidFill>
                  <a:srgbClr val="C00000"/>
                </a:solidFill>
              </a:rPr>
              <a:t>Через мультфильмы ребенок усваивает модели поведения, способы действий, алгоритмы достижения цели. К сожалению, в современных мультфильмах часто этим способом становится агрессия. Исследования показали, что у детей, смотрящих преимущественно зарубежные мультфильмы, наблюдаются повышенная жестокость и агрессивность.</a:t>
            </a:r>
          </a:p>
          <a:p>
            <a:pPr algn="just"/>
            <a:r>
              <a:rPr lang="ru-RU" b="1" dirty="0" smtClean="0">
                <a:solidFill>
                  <a:srgbClr val="C00000"/>
                </a:solidFill>
              </a:rPr>
              <a:t>         Советские мультфильмы не содержат насилие, в них показаны уважительные отношения между поколениями, правильное отношение к природе, а также верные способы решения проблем, которые ведут к хорошему концу, оставляя положительные эмоции после просмотра. </a:t>
            </a:r>
          </a:p>
          <a:p>
            <a:pPr algn="just"/>
            <a:r>
              <a:rPr lang="ru-RU" b="1" dirty="0" smtClean="0">
                <a:solidFill>
                  <a:srgbClr val="C00000"/>
                </a:solidFill>
              </a:rPr>
              <a:t>        В советских мультфильмах герои прозрачно делятся на положительных и отрицательных. Ребенок способен определить, кто делает правильно, а кто — нет, и какие последствия могут быть у таких поступков.</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sp>
        <p:nvSpPr>
          <p:cNvPr id="11" name="Прямоугольник 10"/>
          <p:cNvSpPr/>
          <p:nvPr/>
        </p:nvSpPr>
        <p:spPr>
          <a:xfrm>
            <a:off x="2907730" y="4721662"/>
            <a:ext cx="3328540" cy="369332"/>
          </a:xfrm>
          <a:prstGeom prst="rect">
            <a:avLst/>
          </a:prstGeom>
        </p:spPr>
        <p:txBody>
          <a:bodyPr wrap="square">
            <a:spAutoFit/>
          </a:bodyPr>
          <a:lstStyle/>
          <a:p>
            <a:r>
              <a:rPr lang="ru-RU" dirty="0" smtClean="0"/>
              <a:t> </a:t>
            </a:r>
            <a:endParaRPr lang="ru-RU" dirty="0"/>
          </a:p>
        </p:txBody>
      </p:sp>
      <p:pic>
        <p:nvPicPr>
          <p:cNvPr id="9" name="Рисунок 8" descr="1613659035_41-p-fon-dlya-prezentatsii-zima-dlya-detskogo-s-64.jpg"/>
          <p:cNvPicPr>
            <a:picLocks noChangeAspect="1"/>
          </p:cNvPicPr>
          <p:nvPr/>
        </p:nvPicPr>
        <p:blipFill>
          <a:blip r:embed="rId2"/>
          <a:stretch>
            <a:fillRect/>
          </a:stretch>
        </p:blipFill>
        <p:spPr>
          <a:xfrm>
            <a:off x="0" y="0"/>
            <a:ext cx="9144000" cy="6858000"/>
          </a:xfrm>
          <a:prstGeom prst="rect">
            <a:avLst/>
          </a:prstGeom>
        </p:spPr>
      </p:pic>
      <p:pic>
        <p:nvPicPr>
          <p:cNvPr id="12" name="Рисунок 11" descr="изображение_viber_2023-01-17_15-29-36-651.jpg"/>
          <p:cNvPicPr>
            <a:picLocks noChangeAspect="1"/>
          </p:cNvPicPr>
          <p:nvPr/>
        </p:nvPicPr>
        <p:blipFill>
          <a:blip r:embed="rId3" cstate="print"/>
          <a:stretch>
            <a:fillRect/>
          </a:stretch>
        </p:blipFill>
        <p:spPr>
          <a:xfrm rot="21191254">
            <a:off x="847014" y="397081"/>
            <a:ext cx="3226540" cy="2428868"/>
          </a:xfrm>
          <a:prstGeom prst="rect">
            <a:avLst/>
          </a:prstGeom>
        </p:spPr>
      </p:pic>
      <p:pic>
        <p:nvPicPr>
          <p:cNvPr id="13" name="Рисунок 12" descr="изображение_viber_2023-01-17_15-29-36-965.jpg"/>
          <p:cNvPicPr>
            <a:picLocks noChangeAspect="1"/>
          </p:cNvPicPr>
          <p:nvPr/>
        </p:nvPicPr>
        <p:blipFill>
          <a:blip r:embed="rId4" cstate="print"/>
          <a:stretch>
            <a:fillRect/>
          </a:stretch>
        </p:blipFill>
        <p:spPr>
          <a:xfrm>
            <a:off x="214282" y="2571744"/>
            <a:ext cx="3226572" cy="2428892"/>
          </a:xfrm>
          <a:prstGeom prst="rect">
            <a:avLst/>
          </a:prstGeom>
        </p:spPr>
      </p:pic>
      <p:sp>
        <p:nvSpPr>
          <p:cNvPr id="14" name="Прямоугольник 13"/>
          <p:cNvSpPr/>
          <p:nvPr/>
        </p:nvSpPr>
        <p:spPr>
          <a:xfrm>
            <a:off x="4857752" y="928670"/>
            <a:ext cx="3786214" cy="3293209"/>
          </a:xfrm>
          <a:prstGeom prst="rect">
            <a:avLst/>
          </a:prstGeom>
        </p:spPr>
        <p:txBody>
          <a:bodyPr wrap="square">
            <a:spAutoFit/>
          </a:bodyPr>
          <a:lstStyle/>
          <a:p>
            <a:pPr algn="ctr"/>
            <a:r>
              <a:rPr lang="ru-RU" sz="2800" dirty="0" smtClean="0">
                <a:latin typeface="Arial Black" pitchFamily="34" charset="0"/>
              </a:rPr>
              <a:t>«Печка»</a:t>
            </a:r>
          </a:p>
          <a:p>
            <a:pPr algn="ctr"/>
            <a:r>
              <a:rPr lang="ru-RU" dirty="0" smtClean="0"/>
              <a:t>Постройка служит развлечением  для девочек: они готовят пироги, мальчикам по нраву оказалась лежанка.</a:t>
            </a:r>
          </a:p>
          <a:p>
            <a:pPr algn="ctr"/>
            <a:r>
              <a:rPr lang="ru-RU" dirty="0" smtClean="0"/>
              <a:t>Привлекали ступеньки для прыжков, спуска и подъема по ним.</a:t>
            </a:r>
          </a:p>
          <a:p>
            <a:pPr algn="ctr"/>
            <a:r>
              <a:rPr lang="ru-RU" dirty="0" smtClean="0"/>
              <a:t>Для развития речи детей и закрепления сказок использовалось художественное слово, загадки, стихи, </a:t>
            </a:r>
            <a:r>
              <a:rPr lang="ru-RU" dirty="0" err="1" smtClean="0"/>
              <a:t>потешки</a:t>
            </a:r>
            <a:r>
              <a:rPr lang="ru-RU" dirty="0" smtClean="0"/>
              <a:t>. </a:t>
            </a:r>
            <a:endParaRPr lang="ru-RU" dirty="0"/>
          </a:p>
        </p:txBody>
      </p:sp>
      <p:pic>
        <p:nvPicPr>
          <p:cNvPr id="10" name="Рисунок 9" descr="изображение_viber_2023-01-18_11-07-24-922.jpg"/>
          <p:cNvPicPr>
            <a:picLocks noChangeAspect="1"/>
          </p:cNvPicPr>
          <p:nvPr/>
        </p:nvPicPr>
        <p:blipFill>
          <a:blip r:embed="rId5" cstate="print"/>
          <a:stretch>
            <a:fillRect/>
          </a:stretch>
        </p:blipFill>
        <p:spPr>
          <a:xfrm>
            <a:off x="3500430" y="4143380"/>
            <a:ext cx="3071833" cy="230387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sp>
        <p:nvSpPr>
          <p:cNvPr id="11" name="Прямоугольник 10"/>
          <p:cNvSpPr/>
          <p:nvPr/>
        </p:nvSpPr>
        <p:spPr>
          <a:xfrm>
            <a:off x="2907730" y="4721662"/>
            <a:ext cx="3328540" cy="369332"/>
          </a:xfrm>
          <a:prstGeom prst="rect">
            <a:avLst/>
          </a:prstGeom>
        </p:spPr>
        <p:txBody>
          <a:bodyPr wrap="square">
            <a:spAutoFit/>
          </a:bodyPr>
          <a:lstStyle/>
          <a:p>
            <a:r>
              <a:rPr lang="ru-RU" dirty="0" smtClean="0"/>
              <a:t> </a:t>
            </a:r>
            <a:endParaRPr lang="ru-RU" dirty="0"/>
          </a:p>
        </p:txBody>
      </p:sp>
      <p:pic>
        <p:nvPicPr>
          <p:cNvPr id="9" name="Рисунок 8" descr="1613659035_41-p-fon-dlya-prezentatsii-zima-dlya-detskogo-s-64.jpg"/>
          <p:cNvPicPr>
            <a:picLocks noChangeAspect="1"/>
          </p:cNvPicPr>
          <p:nvPr/>
        </p:nvPicPr>
        <p:blipFill>
          <a:blip r:embed="rId2"/>
          <a:stretch>
            <a:fillRect/>
          </a:stretch>
        </p:blipFill>
        <p:spPr>
          <a:xfrm>
            <a:off x="0" y="0"/>
            <a:ext cx="9144000" cy="6858000"/>
          </a:xfrm>
          <a:prstGeom prst="rect">
            <a:avLst/>
          </a:prstGeom>
        </p:spPr>
      </p:pic>
      <p:sp>
        <p:nvSpPr>
          <p:cNvPr id="14" name="Прямоугольник 13"/>
          <p:cNvSpPr/>
          <p:nvPr/>
        </p:nvSpPr>
        <p:spPr>
          <a:xfrm>
            <a:off x="4857752" y="428604"/>
            <a:ext cx="4000528" cy="3847207"/>
          </a:xfrm>
          <a:prstGeom prst="rect">
            <a:avLst/>
          </a:prstGeom>
        </p:spPr>
        <p:txBody>
          <a:bodyPr wrap="square">
            <a:spAutoFit/>
          </a:bodyPr>
          <a:lstStyle/>
          <a:p>
            <a:pPr algn="ctr"/>
            <a:r>
              <a:rPr lang="ru-RU" sz="2800" dirty="0" smtClean="0">
                <a:latin typeface="Arial Black" pitchFamily="34" charset="0"/>
              </a:rPr>
              <a:t>«Репка»</a:t>
            </a:r>
          </a:p>
          <a:p>
            <a:pPr algn="ctr"/>
            <a:r>
              <a:rPr lang="ru-RU" dirty="0" smtClean="0"/>
              <a:t>Для того чтобы создать целую сказку на территории детского сада совсем не обязательно создать из снега всех героев выбранной сказки. Мы построили главного героя Репку. Дети сами себе выбирают роли, одевают маски, кто кем будет играть в этой сказке.</a:t>
            </a:r>
          </a:p>
          <a:p>
            <a:pPr algn="ctr"/>
            <a:r>
              <a:rPr lang="ru-RU" dirty="0" smtClean="0"/>
              <a:t>С помощью театрализованной деятельности дети развивают творческую </a:t>
            </a:r>
            <a:r>
              <a:rPr lang="ru-RU" dirty="0" err="1" smtClean="0"/>
              <a:t>самотоятельность</a:t>
            </a:r>
            <a:r>
              <a:rPr lang="ru-RU" dirty="0" smtClean="0"/>
              <a:t> и эстетический вкус.</a:t>
            </a:r>
            <a:endParaRPr lang="ru-RU" dirty="0"/>
          </a:p>
        </p:txBody>
      </p:sp>
      <p:pic>
        <p:nvPicPr>
          <p:cNvPr id="15" name="Рисунок 14" descr="изображение_viber_2023-01-17_15-29-36-405.jpg"/>
          <p:cNvPicPr>
            <a:picLocks noChangeAspect="1"/>
          </p:cNvPicPr>
          <p:nvPr/>
        </p:nvPicPr>
        <p:blipFill>
          <a:blip r:embed="rId3" cstate="print"/>
          <a:stretch>
            <a:fillRect/>
          </a:stretch>
        </p:blipFill>
        <p:spPr>
          <a:xfrm>
            <a:off x="5286380" y="4357694"/>
            <a:ext cx="3000396" cy="2258632"/>
          </a:xfrm>
          <a:prstGeom prst="rect">
            <a:avLst/>
          </a:prstGeom>
        </p:spPr>
      </p:pic>
      <p:pic>
        <p:nvPicPr>
          <p:cNvPr id="10" name="Рисунок 9" descr="изображение_viber_2023-01-17_15-29-35-415.jpg"/>
          <p:cNvPicPr>
            <a:picLocks noChangeAspect="1"/>
          </p:cNvPicPr>
          <p:nvPr/>
        </p:nvPicPr>
        <p:blipFill>
          <a:blip r:embed="rId4" cstate="print"/>
          <a:stretch>
            <a:fillRect/>
          </a:stretch>
        </p:blipFill>
        <p:spPr>
          <a:xfrm>
            <a:off x="2143108" y="500042"/>
            <a:ext cx="2554865" cy="1923245"/>
          </a:xfrm>
          <a:prstGeom prst="rect">
            <a:avLst/>
          </a:prstGeom>
        </p:spPr>
      </p:pic>
      <p:pic>
        <p:nvPicPr>
          <p:cNvPr id="16" name="Рисунок 15" descr="изображение_viber_2023-01-17_15-29-36-326.jpg"/>
          <p:cNvPicPr>
            <a:picLocks noChangeAspect="1"/>
          </p:cNvPicPr>
          <p:nvPr/>
        </p:nvPicPr>
        <p:blipFill>
          <a:blip r:embed="rId5" cstate="print"/>
          <a:stretch>
            <a:fillRect/>
          </a:stretch>
        </p:blipFill>
        <p:spPr>
          <a:xfrm>
            <a:off x="428596" y="2714620"/>
            <a:ext cx="4214809" cy="31728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sp>
        <p:nvSpPr>
          <p:cNvPr id="11" name="Прямоугольник 10"/>
          <p:cNvSpPr/>
          <p:nvPr/>
        </p:nvSpPr>
        <p:spPr>
          <a:xfrm>
            <a:off x="2907730" y="4721662"/>
            <a:ext cx="3328540" cy="369332"/>
          </a:xfrm>
          <a:prstGeom prst="rect">
            <a:avLst/>
          </a:prstGeom>
        </p:spPr>
        <p:txBody>
          <a:bodyPr wrap="square">
            <a:spAutoFit/>
          </a:bodyPr>
          <a:lstStyle/>
          <a:p>
            <a:r>
              <a:rPr lang="ru-RU" dirty="0" smtClean="0"/>
              <a:t> </a:t>
            </a:r>
            <a:endParaRPr lang="ru-RU" dirty="0"/>
          </a:p>
        </p:txBody>
      </p:sp>
      <p:pic>
        <p:nvPicPr>
          <p:cNvPr id="9" name="Рисунок 8" descr="1613659035_41-p-fon-dlya-prezentatsii-zima-dlya-detskogo-s-64.jpg"/>
          <p:cNvPicPr>
            <a:picLocks noChangeAspect="1"/>
          </p:cNvPicPr>
          <p:nvPr/>
        </p:nvPicPr>
        <p:blipFill>
          <a:blip r:embed="rId2"/>
          <a:stretch>
            <a:fillRect/>
          </a:stretch>
        </p:blipFill>
        <p:spPr>
          <a:xfrm>
            <a:off x="0" y="0"/>
            <a:ext cx="9144000" cy="6858000"/>
          </a:xfrm>
          <a:prstGeom prst="rect">
            <a:avLst/>
          </a:prstGeom>
        </p:spPr>
      </p:pic>
      <p:sp>
        <p:nvSpPr>
          <p:cNvPr id="14" name="Прямоугольник 13"/>
          <p:cNvSpPr/>
          <p:nvPr/>
        </p:nvSpPr>
        <p:spPr>
          <a:xfrm>
            <a:off x="214282" y="285729"/>
            <a:ext cx="5929354" cy="3877985"/>
          </a:xfrm>
          <a:prstGeom prst="rect">
            <a:avLst/>
          </a:prstGeom>
        </p:spPr>
        <p:txBody>
          <a:bodyPr wrap="square">
            <a:spAutoFit/>
          </a:bodyPr>
          <a:lstStyle/>
          <a:p>
            <a:pPr algn="ctr"/>
            <a:endParaRPr lang="ru-RU" sz="2800" dirty="0" smtClean="0">
              <a:latin typeface="Arial Black" pitchFamily="34" charset="0"/>
            </a:endParaRPr>
          </a:p>
          <a:p>
            <a:pPr algn="ctr"/>
            <a:r>
              <a:rPr lang="ru-RU" sz="2800" dirty="0" smtClean="0">
                <a:latin typeface="Arial Black" pitchFamily="34" charset="0"/>
              </a:rPr>
              <a:t>«Матрешка»</a:t>
            </a:r>
          </a:p>
          <a:p>
            <a:pPr algn="ctr"/>
            <a:r>
              <a:rPr lang="ru-RU" dirty="0" smtClean="0"/>
              <a:t>Повторяем  историю возникновения игрушки, народные промыслы, мастерами, изготавливающими эти игрушки, географией путешествия матрёшки, местом производства. Описываем матрёшку, составляем рассказы и сказки о матрёшке, читаем стихи и </a:t>
            </a:r>
            <a:r>
              <a:rPr lang="ru-RU" dirty="0" err="1" smtClean="0"/>
              <a:t>потешки</a:t>
            </a:r>
            <a:r>
              <a:rPr lang="ru-RU" dirty="0" smtClean="0"/>
              <a:t>. Вспоминаем в каких мультфильмах и сказках встречаются матрешки.</a:t>
            </a:r>
          </a:p>
          <a:p>
            <a:pPr algn="ctr"/>
            <a:r>
              <a:rPr lang="ru-RU" dirty="0" smtClean="0"/>
              <a:t>Она является незаменимым персонажем в подвижных играх и развлечениях по физическому развитию.</a:t>
            </a:r>
          </a:p>
          <a:p>
            <a:pPr algn="ctr"/>
            <a:r>
              <a:rPr lang="ru-RU" dirty="0" smtClean="0"/>
              <a:t> Игры с этой поделкой доставляют детям радость.</a:t>
            </a:r>
          </a:p>
          <a:p>
            <a:pPr algn="ctr"/>
            <a:r>
              <a:rPr lang="ru-RU" sz="2800" dirty="0" smtClean="0">
                <a:latin typeface="Arial Black" pitchFamily="34" charset="0"/>
              </a:rPr>
              <a:t> </a:t>
            </a:r>
          </a:p>
        </p:txBody>
      </p:sp>
      <p:pic>
        <p:nvPicPr>
          <p:cNvPr id="13" name="Рисунок 12" descr="изображение_viber_2023-01-17_15-29-37-176.jpg"/>
          <p:cNvPicPr>
            <a:picLocks noChangeAspect="1"/>
          </p:cNvPicPr>
          <p:nvPr/>
        </p:nvPicPr>
        <p:blipFill>
          <a:blip r:embed="rId3" cstate="print"/>
          <a:stretch>
            <a:fillRect/>
          </a:stretch>
        </p:blipFill>
        <p:spPr>
          <a:xfrm>
            <a:off x="4714876" y="3857628"/>
            <a:ext cx="3416339" cy="2571744"/>
          </a:xfrm>
          <a:prstGeom prst="rect">
            <a:avLst/>
          </a:prstGeom>
        </p:spPr>
      </p:pic>
      <p:pic>
        <p:nvPicPr>
          <p:cNvPr id="17" name="Рисунок 16" descr="изображение_viber_2023-01-17_15-29-35-767.jpg"/>
          <p:cNvPicPr>
            <a:picLocks noChangeAspect="1"/>
          </p:cNvPicPr>
          <p:nvPr/>
        </p:nvPicPr>
        <p:blipFill>
          <a:blip r:embed="rId4" cstate="print"/>
          <a:stretch>
            <a:fillRect/>
          </a:stretch>
        </p:blipFill>
        <p:spPr>
          <a:xfrm>
            <a:off x="714348" y="3929066"/>
            <a:ext cx="3269245" cy="2461015"/>
          </a:xfrm>
          <a:prstGeom prst="rect">
            <a:avLst/>
          </a:prstGeom>
        </p:spPr>
      </p:pic>
      <p:pic>
        <p:nvPicPr>
          <p:cNvPr id="18" name="Рисунок 17" descr="изображение_viber_2023-01-17_15-29-37-065.jpg"/>
          <p:cNvPicPr>
            <a:picLocks noChangeAspect="1"/>
          </p:cNvPicPr>
          <p:nvPr/>
        </p:nvPicPr>
        <p:blipFill>
          <a:blip r:embed="rId5" cstate="print"/>
          <a:stretch>
            <a:fillRect/>
          </a:stretch>
        </p:blipFill>
        <p:spPr>
          <a:xfrm>
            <a:off x="6286512" y="214290"/>
            <a:ext cx="2582069" cy="343005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sp>
        <p:nvSpPr>
          <p:cNvPr id="11" name="Прямоугольник 10"/>
          <p:cNvSpPr/>
          <p:nvPr/>
        </p:nvSpPr>
        <p:spPr>
          <a:xfrm>
            <a:off x="2907730" y="4721662"/>
            <a:ext cx="3328540" cy="369332"/>
          </a:xfrm>
          <a:prstGeom prst="rect">
            <a:avLst/>
          </a:prstGeom>
        </p:spPr>
        <p:txBody>
          <a:bodyPr wrap="square">
            <a:spAutoFit/>
          </a:bodyPr>
          <a:lstStyle/>
          <a:p>
            <a:r>
              <a:rPr lang="ru-RU" dirty="0" smtClean="0"/>
              <a:t> </a:t>
            </a:r>
            <a:endParaRPr lang="ru-RU" dirty="0"/>
          </a:p>
        </p:txBody>
      </p:sp>
      <p:pic>
        <p:nvPicPr>
          <p:cNvPr id="9" name="Рисунок 8" descr="1613659035_41-p-fon-dlya-prezentatsii-zima-dlya-detskogo-s-64.jpg"/>
          <p:cNvPicPr>
            <a:picLocks noChangeAspect="1"/>
          </p:cNvPicPr>
          <p:nvPr/>
        </p:nvPicPr>
        <p:blipFill>
          <a:blip r:embed="rId2"/>
          <a:stretch>
            <a:fillRect/>
          </a:stretch>
        </p:blipFill>
        <p:spPr>
          <a:xfrm>
            <a:off x="0" y="0"/>
            <a:ext cx="9144000" cy="6858000"/>
          </a:xfrm>
          <a:prstGeom prst="rect">
            <a:avLst/>
          </a:prstGeom>
        </p:spPr>
      </p:pic>
      <p:sp>
        <p:nvSpPr>
          <p:cNvPr id="14" name="Прямоугольник 13"/>
          <p:cNvSpPr/>
          <p:nvPr/>
        </p:nvSpPr>
        <p:spPr>
          <a:xfrm>
            <a:off x="428596" y="500042"/>
            <a:ext cx="4000528" cy="2062103"/>
          </a:xfrm>
          <a:prstGeom prst="rect">
            <a:avLst/>
          </a:prstGeom>
        </p:spPr>
        <p:txBody>
          <a:bodyPr wrap="square">
            <a:spAutoFit/>
          </a:bodyPr>
          <a:lstStyle/>
          <a:p>
            <a:pPr algn="ctr"/>
            <a:r>
              <a:rPr lang="ru-RU" sz="2800" dirty="0" smtClean="0">
                <a:latin typeface="Arial Black" pitchFamily="34" charset="0"/>
              </a:rPr>
              <a:t>«Лабиринт»</a:t>
            </a:r>
            <a:r>
              <a:rPr lang="ru-RU" sz="2800" dirty="0" smtClean="0"/>
              <a:t> </a:t>
            </a:r>
          </a:p>
          <a:p>
            <a:pPr algn="ctr"/>
            <a:r>
              <a:rPr lang="ru-RU" sz="2000" dirty="0" smtClean="0"/>
              <a:t>Путешествуя по нему, дети развивают пространственные ориентиры, закрепляют знание сторон (право, лево) и получают массу положительных эмоций.</a:t>
            </a:r>
            <a:endParaRPr lang="ru-RU" sz="2000" dirty="0" smtClean="0">
              <a:latin typeface="Arial Black" pitchFamily="34" charset="0"/>
            </a:endParaRPr>
          </a:p>
        </p:txBody>
      </p:sp>
      <p:pic>
        <p:nvPicPr>
          <p:cNvPr id="13" name="Рисунок 12" descr="изображение_viber_2023-01-17_15-29-35-841.jpg"/>
          <p:cNvPicPr>
            <a:picLocks noChangeAspect="1"/>
          </p:cNvPicPr>
          <p:nvPr/>
        </p:nvPicPr>
        <p:blipFill>
          <a:blip r:embed="rId3" cstate="print"/>
          <a:stretch>
            <a:fillRect/>
          </a:stretch>
        </p:blipFill>
        <p:spPr>
          <a:xfrm>
            <a:off x="357158" y="2786058"/>
            <a:ext cx="4598656" cy="3461766"/>
          </a:xfrm>
          <a:prstGeom prst="rect">
            <a:avLst/>
          </a:prstGeom>
        </p:spPr>
      </p:pic>
      <p:pic>
        <p:nvPicPr>
          <p:cNvPr id="8" name="Рисунок 7" descr="изображение_viber_2023-01-18_11-07-27-540.jpg"/>
          <p:cNvPicPr>
            <a:picLocks noChangeAspect="1"/>
          </p:cNvPicPr>
          <p:nvPr/>
        </p:nvPicPr>
        <p:blipFill>
          <a:blip r:embed="rId4"/>
          <a:stretch>
            <a:fillRect/>
          </a:stretch>
        </p:blipFill>
        <p:spPr>
          <a:xfrm>
            <a:off x="5286380" y="2214554"/>
            <a:ext cx="3321849" cy="4429132"/>
          </a:xfrm>
          <a:prstGeom prst="rect">
            <a:avLst/>
          </a:prstGeom>
        </p:spPr>
      </p:pic>
      <p:sp>
        <p:nvSpPr>
          <p:cNvPr id="10" name="Прямоугольник 9"/>
          <p:cNvSpPr/>
          <p:nvPr/>
        </p:nvSpPr>
        <p:spPr>
          <a:xfrm>
            <a:off x="4786314" y="357166"/>
            <a:ext cx="4071934" cy="2308324"/>
          </a:xfrm>
          <a:prstGeom prst="rect">
            <a:avLst/>
          </a:prstGeom>
        </p:spPr>
        <p:txBody>
          <a:bodyPr wrap="square">
            <a:spAutoFit/>
          </a:bodyPr>
          <a:lstStyle/>
          <a:p>
            <a:pPr algn="ctr"/>
            <a:endParaRPr lang="ru-RU" dirty="0" smtClean="0"/>
          </a:p>
          <a:p>
            <a:pPr algn="ctr"/>
            <a:r>
              <a:rPr lang="ru-RU" dirty="0" smtClean="0"/>
              <a:t>Цель нашей постройки  – содействовать развитию разнообразной двигательной деятельности детей на прогулке и интереса к ней, способствовать получению удовольствия и радости от двигательной деятельности.</a:t>
            </a:r>
            <a:endParaRPr lang="ru-RU" dirty="0"/>
          </a:p>
        </p:txBody>
      </p:sp>
      <p:sp>
        <p:nvSpPr>
          <p:cNvPr id="12" name="Прямоугольник 11"/>
          <p:cNvSpPr/>
          <p:nvPr/>
        </p:nvSpPr>
        <p:spPr>
          <a:xfrm>
            <a:off x="5786446" y="285728"/>
            <a:ext cx="1930337" cy="523220"/>
          </a:xfrm>
          <a:prstGeom prst="rect">
            <a:avLst/>
          </a:prstGeom>
        </p:spPr>
        <p:txBody>
          <a:bodyPr wrap="none">
            <a:spAutoFit/>
          </a:bodyPr>
          <a:lstStyle/>
          <a:p>
            <a:pPr algn="ctr"/>
            <a:r>
              <a:rPr lang="ru-RU" sz="2800" dirty="0" smtClean="0">
                <a:latin typeface="Arial Black" pitchFamily="34" charset="0"/>
              </a:rPr>
              <a:t>«Горка»</a:t>
            </a:r>
            <a:r>
              <a:rPr lang="ru-RU" sz="2800" dirty="0" smtClean="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sp>
        <p:nvSpPr>
          <p:cNvPr id="11" name="Прямоугольник 10"/>
          <p:cNvSpPr/>
          <p:nvPr/>
        </p:nvSpPr>
        <p:spPr>
          <a:xfrm>
            <a:off x="2907730" y="4721662"/>
            <a:ext cx="3328540" cy="369332"/>
          </a:xfrm>
          <a:prstGeom prst="rect">
            <a:avLst/>
          </a:prstGeom>
        </p:spPr>
        <p:txBody>
          <a:bodyPr wrap="square">
            <a:spAutoFit/>
          </a:bodyPr>
          <a:lstStyle/>
          <a:p>
            <a:r>
              <a:rPr lang="ru-RU" dirty="0" smtClean="0"/>
              <a:t> </a:t>
            </a:r>
            <a:endParaRPr lang="ru-RU" dirty="0"/>
          </a:p>
        </p:txBody>
      </p:sp>
      <p:pic>
        <p:nvPicPr>
          <p:cNvPr id="9" name="Рисунок 8" descr="1613659035_41-p-fon-dlya-prezentatsii-zima-dlya-detskogo-s-64.jpg"/>
          <p:cNvPicPr>
            <a:picLocks noChangeAspect="1"/>
          </p:cNvPicPr>
          <p:nvPr/>
        </p:nvPicPr>
        <p:blipFill>
          <a:blip r:embed="rId2"/>
          <a:stretch>
            <a:fillRect/>
          </a:stretch>
        </p:blipFill>
        <p:spPr>
          <a:xfrm>
            <a:off x="0" y="0"/>
            <a:ext cx="9144000" cy="6858000"/>
          </a:xfrm>
          <a:prstGeom prst="rect">
            <a:avLst/>
          </a:prstGeom>
        </p:spPr>
      </p:pic>
      <p:sp>
        <p:nvSpPr>
          <p:cNvPr id="14" name="Прямоугольник 13"/>
          <p:cNvSpPr/>
          <p:nvPr/>
        </p:nvSpPr>
        <p:spPr>
          <a:xfrm>
            <a:off x="214282" y="1214422"/>
            <a:ext cx="5286412" cy="1508105"/>
          </a:xfrm>
          <a:prstGeom prst="rect">
            <a:avLst/>
          </a:prstGeom>
        </p:spPr>
        <p:txBody>
          <a:bodyPr wrap="square">
            <a:spAutoFit/>
          </a:bodyPr>
          <a:lstStyle/>
          <a:p>
            <a:pPr algn="ctr"/>
            <a:r>
              <a:rPr lang="ru-RU" sz="2800" dirty="0" smtClean="0">
                <a:latin typeface="Arial Black" pitchFamily="34" charset="0"/>
              </a:rPr>
              <a:t>«Котенок Гав»</a:t>
            </a:r>
            <a:r>
              <a:rPr lang="ru-RU" sz="2800" dirty="0" smtClean="0"/>
              <a:t> </a:t>
            </a:r>
          </a:p>
          <a:p>
            <a:pPr algn="ctr"/>
            <a:r>
              <a:rPr lang="ru-RU" dirty="0" smtClean="0"/>
              <a:t>Ушки котенка используем для метания колец. Прикрепишь обруч и можно проходить через него.</a:t>
            </a:r>
            <a:endParaRPr lang="ru-RU" dirty="0" smtClean="0">
              <a:latin typeface="Arial Black" pitchFamily="34" charset="0"/>
            </a:endParaRPr>
          </a:p>
          <a:p>
            <a:pPr algn="ctr"/>
            <a:endParaRPr lang="ru-RU" sz="2800" b="1" dirty="0" smtClean="0">
              <a:latin typeface="Arial Black" pitchFamily="34" charset="0"/>
            </a:endParaRPr>
          </a:p>
        </p:txBody>
      </p:sp>
      <p:pic>
        <p:nvPicPr>
          <p:cNvPr id="10" name="Рисунок 9" descr="изображение_viber_2023-01-17_15-29-35-967.jpg"/>
          <p:cNvPicPr>
            <a:picLocks noChangeAspect="1"/>
          </p:cNvPicPr>
          <p:nvPr/>
        </p:nvPicPr>
        <p:blipFill>
          <a:blip r:embed="rId3" cstate="print"/>
          <a:stretch>
            <a:fillRect/>
          </a:stretch>
        </p:blipFill>
        <p:spPr>
          <a:xfrm>
            <a:off x="428596" y="2428868"/>
            <a:ext cx="3890868" cy="2928958"/>
          </a:xfrm>
          <a:prstGeom prst="rect">
            <a:avLst/>
          </a:prstGeom>
        </p:spPr>
      </p:pic>
      <p:pic>
        <p:nvPicPr>
          <p:cNvPr id="12" name="Рисунок 11" descr="изображение_viber_2023-01-17_15-29-35-494.jpg"/>
          <p:cNvPicPr>
            <a:picLocks noChangeAspect="1"/>
          </p:cNvPicPr>
          <p:nvPr/>
        </p:nvPicPr>
        <p:blipFill>
          <a:blip r:embed="rId4" cstate="print"/>
          <a:stretch>
            <a:fillRect/>
          </a:stretch>
        </p:blipFill>
        <p:spPr>
          <a:xfrm>
            <a:off x="4857752" y="3214686"/>
            <a:ext cx="3916405" cy="2948183"/>
          </a:xfrm>
          <a:prstGeom prst="rect">
            <a:avLst/>
          </a:prstGeom>
        </p:spPr>
      </p:pic>
      <p:sp>
        <p:nvSpPr>
          <p:cNvPr id="15" name="Прямоугольник 14"/>
          <p:cNvSpPr/>
          <p:nvPr/>
        </p:nvSpPr>
        <p:spPr>
          <a:xfrm>
            <a:off x="5214942" y="1857364"/>
            <a:ext cx="3286149" cy="1077218"/>
          </a:xfrm>
          <a:prstGeom prst="rect">
            <a:avLst/>
          </a:prstGeom>
        </p:spPr>
        <p:txBody>
          <a:bodyPr wrap="square">
            <a:spAutoFit/>
          </a:bodyPr>
          <a:lstStyle/>
          <a:p>
            <a:pPr algn="ctr"/>
            <a:r>
              <a:rPr lang="ru-RU" sz="2800" dirty="0" smtClean="0">
                <a:latin typeface="Arial Black" pitchFamily="34" charset="0"/>
              </a:rPr>
              <a:t>«Удав»</a:t>
            </a:r>
            <a:r>
              <a:rPr lang="ru-RU" sz="2800" dirty="0" smtClean="0"/>
              <a:t> </a:t>
            </a:r>
          </a:p>
          <a:p>
            <a:pPr algn="ctr"/>
            <a:r>
              <a:rPr lang="ru-RU" dirty="0" smtClean="0"/>
              <a:t>Дети меняют у удава цвет глаз, закрепляют счет и цвет</a:t>
            </a:r>
            <a:endParaRPr lang="ru-RU" dirty="0" smtClean="0">
              <a:latin typeface="Arial Black" pitchFamily="34" charset="0"/>
            </a:endParaRPr>
          </a:p>
        </p:txBody>
      </p:sp>
      <p:sp>
        <p:nvSpPr>
          <p:cNvPr id="22" name="Прямоугольник 21"/>
          <p:cNvSpPr/>
          <p:nvPr/>
        </p:nvSpPr>
        <p:spPr>
          <a:xfrm>
            <a:off x="714348" y="214290"/>
            <a:ext cx="7858180" cy="1077218"/>
          </a:xfrm>
          <a:prstGeom prst="rect">
            <a:avLst/>
          </a:prstGeom>
        </p:spPr>
        <p:txBody>
          <a:bodyPr wrap="square">
            <a:spAutoFit/>
          </a:bodyPr>
          <a:lstStyle/>
          <a:p>
            <a:pPr algn="ctr"/>
            <a:r>
              <a:rPr lang="ru-RU" sz="3200" b="1" i="1" dirty="0" smtClean="0">
                <a:solidFill>
                  <a:srgbClr val="FF0000"/>
                </a:solidFill>
              </a:rPr>
              <a:t>Герои, которые не только помогают в проведении  </a:t>
            </a:r>
            <a:r>
              <a:rPr lang="ru-RU" sz="3200" b="1" i="1" dirty="0" err="1" smtClean="0">
                <a:solidFill>
                  <a:srgbClr val="FF0000"/>
                </a:solidFill>
              </a:rPr>
              <a:t>квест-игр</a:t>
            </a:r>
            <a:endParaRPr lang="ru-RU" sz="3200" b="1" i="1" dirty="0">
              <a:solidFill>
                <a:srgbClr val="FF0000"/>
              </a:solidFill>
            </a:endParaRPr>
          </a:p>
        </p:txBody>
      </p:sp>
      <p:pic>
        <p:nvPicPr>
          <p:cNvPr id="13" name="Рисунок 12" descr="изображение_viber_2023-01-18_11-07-26-258.jpg"/>
          <p:cNvPicPr>
            <a:picLocks noChangeAspect="1"/>
          </p:cNvPicPr>
          <p:nvPr/>
        </p:nvPicPr>
        <p:blipFill>
          <a:blip r:embed="rId5" cstate="print"/>
          <a:stretch>
            <a:fillRect/>
          </a:stretch>
        </p:blipFill>
        <p:spPr>
          <a:xfrm>
            <a:off x="642910" y="4714884"/>
            <a:ext cx="2857488" cy="214311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sp>
        <p:nvSpPr>
          <p:cNvPr id="11" name="Прямоугольник 10"/>
          <p:cNvSpPr/>
          <p:nvPr/>
        </p:nvSpPr>
        <p:spPr>
          <a:xfrm>
            <a:off x="2907730" y="4721662"/>
            <a:ext cx="3328540" cy="369332"/>
          </a:xfrm>
          <a:prstGeom prst="rect">
            <a:avLst/>
          </a:prstGeom>
        </p:spPr>
        <p:txBody>
          <a:bodyPr wrap="square">
            <a:spAutoFit/>
          </a:bodyPr>
          <a:lstStyle/>
          <a:p>
            <a:r>
              <a:rPr lang="ru-RU" dirty="0" smtClean="0"/>
              <a:t> </a:t>
            </a:r>
            <a:endParaRPr lang="ru-RU" dirty="0"/>
          </a:p>
        </p:txBody>
      </p:sp>
      <p:pic>
        <p:nvPicPr>
          <p:cNvPr id="9" name="Рисунок 8" descr="1613659035_41-p-fon-dlya-prezentatsii-zima-dlya-detskogo-s-64.jpg"/>
          <p:cNvPicPr>
            <a:picLocks noChangeAspect="1"/>
          </p:cNvPicPr>
          <p:nvPr/>
        </p:nvPicPr>
        <p:blipFill>
          <a:blip r:embed="rId2"/>
          <a:stretch>
            <a:fillRect/>
          </a:stretch>
        </p:blipFill>
        <p:spPr>
          <a:xfrm>
            <a:off x="0" y="0"/>
            <a:ext cx="9144000" cy="6858000"/>
          </a:xfrm>
          <a:prstGeom prst="rect">
            <a:avLst/>
          </a:prstGeom>
        </p:spPr>
      </p:pic>
      <p:sp>
        <p:nvSpPr>
          <p:cNvPr id="14" name="Прямоугольник 13"/>
          <p:cNvSpPr/>
          <p:nvPr/>
        </p:nvSpPr>
        <p:spPr>
          <a:xfrm>
            <a:off x="428596" y="500042"/>
            <a:ext cx="8072494" cy="1908215"/>
          </a:xfrm>
          <a:prstGeom prst="rect">
            <a:avLst/>
          </a:prstGeom>
        </p:spPr>
        <p:txBody>
          <a:bodyPr wrap="square">
            <a:spAutoFit/>
          </a:bodyPr>
          <a:lstStyle/>
          <a:p>
            <a:pPr algn="ctr"/>
            <a:r>
              <a:rPr lang="ru-RU" sz="2800" dirty="0" smtClean="0">
                <a:latin typeface="Arial Black" pitchFamily="34" charset="0"/>
              </a:rPr>
              <a:t>«</a:t>
            </a:r>
            <a:r>
              <a:rPr lang="ru-RU" sz="2800" dirty="0" err="1" smtClean="0">
                <a:latin typeface="Arial Black" pitchFamily="34" charset="0"/>
              </a:rPr>
              <a:t>Чебурашка</a:t>
            </a:r>
            <a:r>
              <a:rPr lang="ru-RU" sz="2800" dirty="0" smtClean="0">
                <a:latin typeface="Arial Black" pitchFamily="34" charset="0"/>
              </a:rPr>
              <a:t>»</a:t>
            </a:r>
          </a:p>
          <a:p>
            <a:pPr algn="ctr"/>
            <a:r>
              <a:rPr lang="ru-RU" dirty="0" smtClean="0"/>
              <a:t> Этой зимой </a:t>
            </a:r>
            <a:r>
              <a:rPr lang="ru-RU" dirty="0" err="1" smtClean="0"/>
              <a:t>Чебурашка</a:t>
            </a:r>
            <a:r>
              <a:rPr lang="ru-RU" dirty="0" smtClean="0"/>
              <a:t> заставил всех говорить о нем. И это замечательно. Ведь этот добрый, необычный </a:t>
            </a:r>
            <a:r>
              <a:rPr lang="ru-RU" dirty="0" err="1" smtClean="0"/>
              <a:t>мультяшный</a:t>
            </a:r>
            <a:r>
              <a:rPr lang="ru-RU" dirty="0" smtClean="0"/>
              <a:t> зверек уже много лет живет в детстве каждого ребенка и взрослого. Вот и у нас на участке есть свой </a:t>
            </a:r>
            <a:r>
              <a:rPr lang="ru-RU" dirty="0" err="1" smtClean="0"/>
              <a:t>Чебурашка</a:t>
            </a:r>
            <a:r>
              <a:rPr lang="ru-RU" dirty="0" smtClean="0"/>
              <a:t>. </a:t>
            </a:r>
          </a:p>
          <a:p>
            <a:pPr algn="ctr"/>
            <a:r>
              <a:rPr lang="ru-RU" dirty="0" smtClean="0"/>
              <a:t>Дети ему поют песенки, лепят апельсины из снега, а еще через лапки можно перепрыгивать и перешагивать.</a:t>
            </a:r>
            <a:endParaRPr lang="ru-RU" dirty="0" smtClean="0">
              <a:latin typeface="Arial Black" pitchFamily="34" charset="0"/>
            </a:endParaRPr>
          </a:p>
        </p:txBody>
      </p:sp>
      <p:pic>
        <p:nvPicPr>
          <p:cNvPr id="13" name="Рисунок 12" descr="изображение_viber_2023-01-17_15-29-35-145.jpg"/>
          <p:cNvPicPr>
            <a:picLocks noChangeAspect="1"/>
          </p:cNvPicPr>
          <p:nvPr/>
        </p:nvPicPr>
        <p:blipFill>
          <a:blip r:embed="rId3" cstate="print"/>
          <a:stretch>
            <a:fillRect/>
          </a:stretch>
        </p:blipFill>
        <p:spPr>
          <a:xfrm>
            <a:off x="5214942" y="2428868"/>
            <a:ext cx="3322494" cy="2501100"/>
          </a:xfrm>
          <a:prstGeom prst="rect">
            <a:avLst/>
          </a:prstGeom>
        </p:spPr>
      </p:pic>
      <p:pic>
        <p:nvPicPr>
          <p:cNvPr id="16" name="Рисунок 15" descr="изображение_viber_2023-01-17_15-29-35-234.jpg"/>
          <p:cNvPicPr>
            <a:picLocks noChangeAspect="1"/>
          </p:cNvPicPr>
          <p:nvPr/>
        </p:nvPicPr>
        <p:blipFill>
          <a:blip r:embed="rId4" cstate="print"/>
          <a:stretch>
            <a:fillRect/>
          </a:stretch>
        </p:blipFill>
        <p:spPr>
          <a:xfrm>
            <a:off x="642910" y="2357430"/>
            <a:ext cx="3009109" cy="399734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sp>
        <p:nvSpPr>
          <p:cNvPr id="11" name="Прямоугольник 10"/>
          <p:cNvSpPr/>
          <p:nvPr/>
        </p:nvSpPr>
        <p:spPr>
          <a:xfrm>
            <a:off x="2907730" y="4721662"/>
            <a:ext cx="3328540" cy="369332"/>
          </a:xfrm>
          <a:prstGeom prst="rect">
            <a:avLst/>
          </a:prstGeom>
        </p:spPr>
        <p:txBody>
          <a:bodyPr wrap="square">
            <a:spAutoFit/>
          </a:bodyPr>
          <a:lstStyle/>
          <a:p>
            <a:r>
              <a:rPr lang="ru-RU" dirty="0" smtClean="0"/>
              <a:t> </a:t>
            </a:r>
            <a:endParaRPr lang="ru-RU" dirty="0"/>
          </a:p>
        </p:txBody>
      </p:sp>
      <p:pic>
        <p:nvPicPr>
          <p:cNvPr id="9" name="Рисунок 8" descr="1613659035_41-p-fon-dlya-prezentatsii-zima-dlya-detskogo-s-64.jpg"/>
          <p:cNvPicPr>
            <a:picLocks noChangeAspect="1"/>
          </p:cNvPicPr>
          <p:nvPr/>
        </p:nvPicPr>
        <p:blipFill>
          <a:blip r:embed="rId2"/>
          <a:stretch>
            <a:fillRect/>
          </a:stretch>
        </p:blipFill>
        <p:spPr>
          <a:xfrm>
            <a:off x="0" y="0"/>
            <a:ext cx="9144000" cy="6858000"/>
          </a:xfrm>
          <a:prstGeom prst="rect">
            <a:avLst/>
          </a:prstGeom>
        </p:spPr>
      </p:pic>
      <p:sp>
        <p:nvSpPr>
          <p:cNvPr id="14" name="Прямоугольник 13"/>
          <p:cNvSpPr/>
          <p:nvPr/>
        </p:nvSpPr>
        <p:spPr>
          <a:xfrm>
            <a:off x="428596" y="500042"/>
            <a:ext cx="4429156" cy="523220"/>
          </a:xfrm>
          <a:prstGeom prst="rect">
            <a:avLst/>
          </a:prstGeom>
        </p:spPr>
        <p:txBody>
          <a:bodyPr wrap="square">
            <a:spAutoFit/>
          </a:bodyPr>
          <a:lstStyle/>
          <a:p>
            <a:pPr algn="ctr"/>
            <a:r>
              <a:rPr lang="ru-RU" sz="2800" dirty="0" smtClean="0">
                <a:latin typeface="Arial Black" pitchFamily="34" charset="0"/>
              </a:rPr>
              <a:t>«Лягушка-царевна»</a:t>
            </a:r>
          </a:p>
        </p:txBody>
      </p:sp>
      <p:pic>
        <p:nvPicPr>
          <p:cNvPr id="10" name="Рисунок 9" descr="изображение_viber_2023-01-17_15-29-34-452.jpg"/>
          <p:cNvPicPr>
            <a:picLocks noChangeAspect="1"/>
          </p:cNvPicPr>
          <p:nvPr/>
        </p:nvPicPr>
        <p:blipFill>
          <a:blip r:embed="rId3" cstate="print"/>
          <a:stretch>
            <a:fillRect/>
          </a:stretch>
        </p:blipFill>
        <p:spPr>
          <a:xfrm>
            <a:off x="357158" y="2357430"/>
            <a:ext cx="5000660" cy="3764385"/>
          </a:xfrm>
          <a:prstGeom prst="rect">
            <a:avLst/>
          </a:prstGeom>
        </p:spPr>
      </p:pic>
      <p:pic>
        <p:nvPicPr>
          <p:cNvPr id="12" name="Рисунок 11" descr="изображение_viber_2023-01-17_15-29-34-597.jpg"/>
          <p:cNvPicPr>
            <a:picLocks noChangeAspect="1"/>
          </p:cNvPicPr>
          <p:nvPr/>
        </p:nvPicPr>
        <p:blipFill>
          <a:blip r:embed="rId4" cstate="print"/>
          <a:stretch>
            <a:fillRect/>
          </a:stretch>
        </p:blipFill>
        <p:spPr>
          <a:xfrm>
            <a:off x="5572132" y="3143248"/>
            <a:ext cx="3036742" cy="2285992"/>
          </a:xfrm>
          <a:prstGeom prst="rect">
            <a:avLst/>
          </a:prstGeom>
        </p:spPr>
      </p:pic>
      <p:sp>
        <p:nvSpPr>
          <p:cNvPr id="15" name="Прямоугольник 14"/>
          <p:cNvSpPr/>
          <p:nvPr/>
        </p:nvSpPr>
        <p:spPr>
          <a:xfrm>
            <a:off x="428596" y="928670"/>
            <a:ext cx="8215370" cy="1200329"/>
          </a:xfrm>
          <a:prstGeom prst="rect">
            <a:avLst/>
          </a:prstGeom>
        </p:spPr>
        <p:txBody>
          <a:bodyPr wrap="square">
            <a:spAutoFit/>
          </a:bodyPr>
          <a:lstStyle/>
          <a:p>
            <a:r>
              <a:rPr lang="ru-RU" dirty="0" smtClean="0"/>
              <a:t> учит нас, что человек должен уметь ценить внутренний мир ближнего, его готовность помогать другим, смелость и сообразительность. </a:t>
            </a:r>
          </a:p>
          <a:p>
            <a:r>
              <a:rPr lang="ru-RU" dirty="0" smtClean="0"/>
              <a:t>Так же она каждую прогулку для детей готовит интересные задания.</a:t>
            </a:r>
          </a:p>
          <a:p>
            <a:r>
              <a:rPr lang="ru-RU" dirty="0" smtClean="0"/>
              <a:t>Вот сегодня у детей был  сбор и счет грибочков.</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2550</TotalTime>
  <Words>650</Words>
  <PresentationFormat>Экран (4:3)</PresentationFormat>
  <Paragraphs>95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Детский сад</dc:creator>
  <cp:lastModifiedBy>Детский сад</cp:lastModifiedBy>
  <cp:revision>35</cp:revision>
  <dcterms:created xsi:type="dcterms:W3CDTF">2023-01-17T10:01:05Z</dcterms:created>
  <dcterms:modified xsi:type="dcterms:W3CDTF">2024-01-25T07:40:29Z</dcterms:modified>
</cp:coreProperties>
</file>