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3"/>
  </p:notesMasterIdLst>
  <p:sldIdLst>
    <p:sldId id="320" r:id="rId2"/>
    <p:sldId id="329" r:id="rId3"/>
    <p:sldId id="29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CFFFF"/>
    <a:srgbClr val="CCECFF"/>
    <a:srgbClr val="996633"/>
    <a:srgbClr val="FFFF00"/>
    <a:srgbClr val="FFFFCC"/>
    <a:srgbClr val="800080"/>
    <a:srgbClr val="CC0099"/>
    <a:srgbClr val="FFCC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6" autoAdjust="0"/>
    <p:restoredTop sz="79419" autoAdjust="0"/>
  </p:normalViewPr>
  <p:slideViewPr>
    <p:cSldViewPr>
      <p:cViewPr varScale="1">
        <p:scale>
          <a:sx n="91" d="100"/>
          <a:sy n="91" d="100"/>
        </p:scale>
        <p:origin x="22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/>
              <a:t>Количество ЛДП</a:t>
            </a:r>
            <a:endParaRPr lang="ru-RU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20222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1 смена</c:v>
                </c:pt>
                <c:pt idx="1">
                  <c:v>2 смена</c:v>
                </c:pt>
                <c:pt idx="2">
                  <c:v>3 смена</c:v>
                </c:pt>
                <c:pt idx="3">
                  <c:v>всего за лето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</c:v>
                </c:pt>
                <c:pt idx="1">
                  <c:v>11</c:v>
                </c:pt>
                <c:pt idx="2">
                  <c:v>1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5F-4F43-A6AC-1BEA6BB70A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1 смена</c:v>
                </c:pt>
                <c:pt idx="1">
                  <c:v>2 смена</c:v>
                </c:pt>
                <c:pt idx="2">
                  <c:v>3 смена</c:v>
                </c:pt>
                <c:pt idx="3">
                  <c:v>всего за лето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</c:v>
                </c:pt>
                <c:pt idx="1">
                  <c:v>10</c:v>
                </c:pt>
                <c:pt idx="2">
                  <c:v>1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5F-4F43-A6AC-1BEA6BB70A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68583968"/>
        <c:axId val="368584296"/>
      </c:barChart>
      <c:catAx>
        <c:axId val="36858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8584296"/>
        <c:crosses val="autoZero"/>
        <c:auto val="1"/>
        <c:lblAlgn val="ctr"/>
        <c:lblOffset val="100"/>
        <c:noMultiLvlLbl val="0"/>
      </c:catAx>
      <c:valAx>
        <c:axId val="368584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858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/>
              <a:t>Количество человек</a:t>
            </a:r>
            <a:endParaRPr lang="ru-RU" sz="1600" b="1" dirty="0"/>
          </a:p>
        </c:rich>
      </c:tx>
      <c:layout>
        <c:manualLayout>
          <c:xMode val="edge"/>
          <c:yMode val="edge"/>
          <c:x val="0.15250747434300302"/>
          <c:y val="8.7727031109380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20222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742064938447817E-2"/>
                  <c:y val="-8.3549553437504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05-4868-9097-5BCC30ED7799}"/>
                </c:ext>
              </c:extLst>
            </c:dLbl>
            <c:dLbl>
              <c:idx val="1"/>
              <c:layout>
                <c:manualLayout>
                  <c:x val="-1.4742064938447817E-2"/>
                  <c:y val="-4.17747767187516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05-4868-9097-5BCC30ED7799}"/>
                </c:ext>
              </c:extLst>
            </c:dLbl>
            <c:dLbl>
              <c:idx val="2"/>
              <c:layout>
                <c:manualLayout>
                  <c:x val="-2.3587303901516615E-2"/>
                  <c:y val="-4.1774776718753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05-4868-9097-5BCC30ED7799}"/>
                </c:ext>
              </c:extLst>
            </c:dLbl>
            <c:dLbl>
              <c:idx val="3"/>
              <c:layout>
                <c:manualLayout>
                  <c:x val="-3.2432542864585197E-2"/>
                  <c:y val="-4.1774776718752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05-4868-9097-5BCC30ED7799}"/>
                </c:ext>
              </c:extLst>
            </c:dLbl>
            <c:dLbl>
              <c:idx val="4"/>
              <c:layout>
                <c:manualLayout>
                  <c:x val="-2.0638890913826834E-2"/>
                  <c:y val="-4.1774776718752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27-4D60-A670-286FCEC978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 смена</c:v>
                </c:pt>
                <c:pt idx="1">
                  <c:v>2 смена</c:v>
                </c:pt>
                <c:pt idx="2">
                  <c:v>3 смена</c:v>
                </c:pt>
                <c:pt idx="3">
                  <c:v>всего за лето</c:v>
                </c:pt>
                <c:pt idx="4">
                  <c:v>доля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1130</c:v>
                </c:pt>
                <c:pt idx="1">
                  <c:v>562</c:v>
                </c:pt>
                <c:pt idx="2">
                  <c:v>60</c:v>
                </c:pt>
                <c:pt idx="3">
                  <c:v>1752</c:v>
                </c:pt>
                <c:pt idx="4" formatCode="0%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05-4868-9097-5BCC30ED779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6388909138269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05-4868-9097-5BCC30ED7799}"/>
                </c:ext>
              </c:extLst>
            </c:dLbl>
            <c:dLbl>
              <c:idx val="1"/>
              <c:layout>
                <c:manualLayout>
                  <c:x val="2.0638890913826997E-2"/>
                  <c:y val="-2.088738835937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05-4868-9097-5BCC30ED7799}"/>
                </c:ext>
              </c:extLst>
            </c:dLbl>
            <c:dLbl>
              <c:idx val="2"/>
              <c:layout>
                <c:manualLayout>
                  <c:x val="2.06388909138269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05-4868-9097-5BCC30ED7799}"/>
                </c:ext>
              </c:extLst>
            </c:dLbl>
            <c:dLbl>
              <c:idx val="3"/>
              <c:layout>
                <c:manualLayout>
                  <c:x val="2.653571688920596E-2"/>
                  <c:y val="-8.3549553437504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05-4868-9097-5BCC30ED7799}"/>
                </c:ext>
              </c:extLst>
            </c:dLbl>
            <c:dLbl>
              <c:idx val="4"/>
              <c:layout>
                <c:manualLayout>
                  <c:x val="2.0638890913826941E-2"/>
                  <c:y val="-3.7597299046877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27-4D60-A670-286FCEC978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1 смена</c:v>
                </c:pt>
                <c:pt idx="1">
                  <c:v>2 смена</c:v>
                </c:pt>
                <c:pt idx="2">
                  <c:v>3 смена</c:v>
                </c:pt>
                <c:pt idx="3">
                  <c:v>всего за лето</c:v>
                </c:pt>
                <c:pt idx="4">
                  <c:v>доля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1162</c:v>
                </c:pt>
                <c:pt idx="1">
                  <c:v>530</c:v>
                </c:pt>
                <c:pt idx="2">
                  <c:v>60</c:v>
                </c:pt>
                <c:pt idx="3">
                  <c:v>1752</c:v>
                </c:pt>
                <c:pt idx="4" formatCode="0%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05-4868-9097-5BCC30ED77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55458744"/>
        <c:axId val="418702976"/>
      </c:barChart>
      <c:catAx>
        <c:axId val="455458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8702976"/>
        <c:crosses val="autoZero"/>
        <c:auto val="1"/>
        <c:lblAlgn val="ctr"/>
        <c:lblOffset val="100"/>
        <c:noMultiLvlLbl val="0"/>
      </c:catAx>
      <c:valAx>
        <c:axId val="4187029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5458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8874876317557546"/>
          <c:y val="0.3316917271468946"/>
          <c:w val="0.25149452036285447"/>
          <c:h val="7.58922697584825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764313C-610D-44FB-91F7-7C89D67000FD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7415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4A1BB270-749F-4BFB-8825-C90AEAF7E6F3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</a:t>
            </a:fld>
            <a:endParaRPr lang="ru-RU" altLang="ru-RU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17938" y="9309100"/>
            <a:ext cx="291782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720" tIns="45360" rIns="90720" bIns="453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8F9DBE9-E532-4702-A336-F081DE567822}" type="slidenum">
              <a:rPr lang="ru-RU" altLang="ru-RU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733425"/>
            <a:ext cx="3768725" cy="28273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395288" y="3773488"/>
            <a:ext cx="5948362" cy="57832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 smtClean="0">
                <a:latin typeface="Arial" panose="020B0604020202020204" pitchFamily="34" charset="0"/>
                <a:cs typeface="Tahoma" panose="020B0604030504040204" pitchFamily="34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99283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4AF42DB3-313E-42A5-9794-AE83E691567F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4</a:t>
            </a:fld>
            <a:endParaRPr lang="ru-RU" altLang="ru-RU" smtClean="0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1038" y="4692650"/>
            <a:ext cx="5437187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mtClean="0"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423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21F0AD5A-6AAB-485A-8D93-DFF89CC3DC2F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5</a:t>
            </a:fld>
            <a:endParaRPr lang="ru-RU" altLang="ru-RU" smtClean="0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1038" y="4692650"/>
            <a:ext cx="5437187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mtClean="0"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450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F16FB661-CA4F-4474-BC22-F675024C1DE1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6</a:t>
            </a:fld>
            <a:endParaRPr lang="ru-RU" altLang="ru-RU" smtClean="0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1038" y="4692650"/>
            <a:ext cx="5437187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mtClean="0"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129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5D37CB5-8B4C-4C3D-8BF5-BF636B15C1D7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7</a:t>
            </a:fld>
            <a:endParaRPr lang="ru-RU" altLang="ru-RU" smtClean="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17938" y="9309100"/>
            <a:ext cx="291782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720" tIns="45360" rIns="90720" bIns="453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97FB32D-B812-4F6F-8ECF-242A7A123C04}" type="slidenum">
              <a:rPr lang="ru-RU" altLang="ru-RU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ru-RU" altLang="ru-RU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733425"/>
            <a:ext cx="3768725" cy="28273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395288" y="3773488"/>
            <a:ext cx="5948362" cy="57832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mtClean="0"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73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1765CFBE-DC5F-4843-A670-443E02B7307E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8</a:t>
            </a:fld>
            <a:endParaRPr lang="ru-RU" altLang="ru-RU" smtClean="0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0462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692650"/>
            <a:ext cx="5435600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90528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6979DBD-1547-42FD-B1B1-C36BA1A1D12B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9</a:t>
            </a:fld>
            <a:endParaRPr lang="ru-RU" altLang="ru-RU" smtClean="0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3950" cy="3700462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692650"/>
            <a:ext cx="5435600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755547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212084A3-3181-404F-96B0-FE77814CB6CB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10</a:t>
            </a:fld>
            <a:endParaRPr lang="ru-RU" altLang="ru-RU" smtClean="0"/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1038" y="4692650"/>
            <a:ext cx="5437187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>
                <a:latin typeface="Arial" panose="020B060402020202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E8E64C2-80E0-4C85-8A5A-70B30910825A}" type="slidenum">
              <a:rPr lang="ru-RU" altLang="ru-RU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187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F0CDAB3D-F099-45F7-B97B-1FCB99EEE1C8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11</a:t>
            </a:fld>
            <a:endParaRPr lang="ru-RU" altLang="ru-RU" smtClean="0"/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5537" cy="37020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1038" y="4692650"/>
            <a:ext cx="5437187" cy="44418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dirty="0" smtClean="0"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4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208F1-B429-493E-9CC1-14FB1B833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609480" y="907920"/>
            <a:ext cx="7954560" cy="10584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2"/>
          <p:cNvSpPr/>
          <p:nvPr/>
        </p:nvSpPr>
        <p:spPr>
          <a:xfrm>
            <a:off x="609480" y="6381720"/>
            <a:ext cx="7924680" cy="1440"/>
          </a:xfrm>
          <a:prstGeom prst="line">
            <a:avLst/>
          </a:prstGeom>
          <a:ln w="324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208F1-B429-493E-9CC1-14FB1B8334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4"/>
          <p:cNvSpPr/>
          <p:nvPr/>
        </p:nvSpPr>
        <p:spPr>
          <a:xfrm>
            <a:off x="827584" y="1484784"/>
            <a:ext cx="7488833" cy="6269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sz="3200" b="1" spc="-1" dirty="0" smtClean="0">
                <a:solidFill>
                  <a:srgbClr val="1F608B"/>
                </a:solidFill>
                <a:latin typeface="Verdana"/>
                <a:ea typeface="Verdana"/>
              </a:rPr>
              <a:t>Основные аспекты организации и проведения летней оздоровительной кампании 2023 года в лагерях с дневным пребыванием на базе </a:t>
            </a:r>
            <a:r>
              <a:rPr lang="ru-RU" sz="3200" b="1" spc="-1" smtClean="0">
                <a:solidFill>
                  <a:srgbClr val="1F608B"/>
                </a:solidFill>
                <a:latin typeface="Verdana"/>
                <a:ea typeface="Verdana"/>
              </a:rPr>
              <a:t>общеобразовательных учреждений</a:t>
            </a:r>
            <a:endParaRPr lang="ru-RU" sz="3200" b="1" spc="-1" dirty="0" smtClean="0">
              <a:solidFill>
                <a:srgbClr val="1F608B"/>
              </a:solidFill>
              <a:latin typeface="Verdana"/>
              <a:ea typeface="Verdana"/>
            </a:endParaRPr>
          </a:p>
          <a:p>
            <a:pPr algn="ctr"/>
            <a:endParaRPr lang="ru-RU" sz="3200" b="1" spc="-1" dirty="0">
              <a:solidFill>
                <a:srgbClr val="1F608B"/>
              </a:solidFill>
              <a:latin typeface="Verdana"/>
              <a:ea typeface="Verdana"/>
            </a:endParaRPr>
          </a:p>
          <a:p>
            <a:pPr algn="r"/>
            <a:r>
              <a:rPr lang="ru-RU" sz="1400" b="1" spc="-1" dirty="0" err="1" smtClean="0">
                <a:solidFill>
                  <a:srgbClr val="1F608B"/>
                </a:solidFill>
                <a:latin typeface="Verdana"/>
                <a:ea typeface="Verdana"/>
              </a:rPr>
              <a:t>Арканова</a:t>
            </a:r>
            <a:r>
              <a:rPr lang="ru-RU" sz="1400" b="1" spc="-1" dirty="0" smtClean="0">
                <a:solidFill>
                  <a:srgbClr val="1F608B"/>
                </a:solidFill>
                <a:latin typeface="Verdana"/>
                <a:ea typeface="Verdana"/>
              </a:rPr>
              <a:t> М.В., ведущий специалист </a:t>
            </a:r>
          </a:p>
          <a:p>
            <a:pPr algn="r"/>
            <a:r>
              <a:rPr lang="ru-RU" sz="1400" b="1" spc="-1" dirty="0" smtClean="0">
                <a:solidFill>
                  <a:srgbClr val="1F608B"/>
                </a:solidFill>
                <a:latin typeface="Verdana"/>
                <a:ea typeface="Verdana"/>
              </a:rPr>
              <a:t>Управления образования </a:t>
            </a:r>
          </a:p>
          <a:p>
            <a:pPr algn="r"/>
            <a:r>
              <a:rPr lang="ru-RU" sz="1400" b="1" spc="-1" dirty="0" smtClean="0">
                <a:solidFill>
                  <a:srgbClr val="1F608B"/>
                </a:solidFill>
                <a:latin typeface="Verdana"/>
                <a:ea typeface="Verdana"/>
              </a:rPr>
              <a:t>администрации </a:t>
            </a:r>
            <a:r>
              <a:rPr lang="ru-RU" sz="1400" b="1" spc="-1" dirty="0" err="1" smtClean="0">
                <a:solidFill>
                  <a:srgbClr val="1F608B"/>
                </a:solidFill>
                <a:latin typeface="Verdana"/>
                <a:ea typeface="Verdana"/>
              </a:rPr>
              <a:t>Вагайского</a:t>
            </a:r>
            <a:r>
              <a:rPr lang="ru-RU" sz="1400" b="1" spc="-1" dirty="0" smtClean="0">
                <a:solidFill>
                  <a:srgbClr val="1F608B"/>
                </a:solidFill>
                <a:latin typeface="Verdana"/>
                <a:ea typeface="Verdana"/>
              </a:rPr>
              <a:t> </a:t>
            </a:r>
          </a:p>
          <a:p>
            <a:pPr algn="r"/>
            <a:r>
              <a:rPr lang="ru-RU" sz="1400" b="1" spc="-1" dirty="0" smtClean="0">
                <a:solidFill>
                  <a:srgbClr val="1F608B"/>
                </a:solidFill>
                <a:latin typeface="Verdana"/>
                <a:ea typeface="Verdana"/>
              </a:rPr>
              <a:t>муниципального района</a:t>
            </a:r>
            <a:endParaRPr lang="ru-RU" sz="1400" b="1" spc="-1" dirty="0">
              <a:solidFill>
                <a:srgbClr val="1F608B"/>
              </a:solidFill>
              <a:latin typeface="Verdana"/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182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250825" y="1196975"/>
            <a:ext cx="8713788" cy="54594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4F8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8925" indent="-288925"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just"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>
                <a:solidFill>
                  <a:srgbClr val="002060"/>
                </a:solidFill>
                <a:cs typeface="Arial" panose="020B0604020202020204" pitchFamily="34" charset="0"/>
              </a:rPr>
              <a:t>положение о лагере;</a:t>
            </a:r>
          </a:p>
          <a:p>
            <a:pPr algn="just"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>
                <a:solidFill>
                  <a:srgbClr val="002060"/>
                </a:solidFill>
                <a:cs typeface="Arial" panose="020B0604020202020204" pitchFamily="34" charset="0"/>
              </a:rPr>
              <a:t>программа лагеря;</a:t>
            </a:r>
          </a:p>
          <a:p>
            <a:pPr algn="just"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>
                <a:solidFill>
                  <a:srgbClr val="002060"/>
                </a:solidFill>
                <a:cs typeface="Arial" panose="020B0604020202020204" pitchFamily="34" charset="0"/>
              </a:rPr>
              <a:t>приказы руководителя: об открытии лагеря, о формировании отрядов;</a:t>
            </a:r>
          </a:p>
          <a:p>
            <a:pPr algn="just"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>
                <a:solidFill>
                  <a:srgbClr val="002060"/>
                </a:solidFill>
                <a:cs typeface="Arial" panose="020B0604020202020204" pitchFamily="34" charset="0"/>
              </a:rPr>
              <a:t>акты: приемки лагеря, проведения испытания спортивных сооружений;</a:t>
            </a:r>
          </a:p>
          <a:p>
            <a:pPr algn="just"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>
                <a:solidFill>
                  <a:srgbClr val="002060"/>
                </a:solidFill>
                <a:cs typeface="Arial" panose="020B0604020202020204" pitchFamily="34" charset="0"/>
              </a:rPr>
              <a:t>должностные инструкции  сотрудников лагеря, согласованные с председателем профсоюзной организации ОУ, подписанные всеми сотрудниками;</a:t>
            </a:r>
          </a:p>
          <a:p>
            <a:pPr algn="just"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>
                <a:solidFill>
                  <a:srgbClr val="002060"/>
                </a:solidFill>
                <a:cs typeface="Arial" panose="020B0604020202020204" pitchFamily="34" charset="0"/>
              </a:rPr>
              <a:t>журналы проведения инструктажа по технике безопасности,  при организации выездных мероприятий  с сотрудниками и  детьми;</a:t>
            </a:r>
          </a:p>
          <a:p>
            <a:pPr algn="just"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>
                <a:solidFill>
                  <a:srgbClr val="002060"/>
                </a:solidFill>
                <a:cs typeface="Arial" panose="020B0604020202020204" pitchFamily="34" charset="0"/>
              </a:rPr>
              <a:t>план – сетка мероприятий;</a:t>
            </a:r>
          </a:p>
          <a:p>
            <a:pPr algn="just"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>
                <a:solidFill>
                  <a:srgbClr val="002060"/>
                </a:solidFill>
                <a:cs typeface="Arial" panose="020B0604020202020204" pitchFamily="34" charset="0"/>
              </a:rPr>
              <a:t>режим дня, утвержденный руководителем ОУ (с указанием   времени работы лагеря, сна, приема пищи, проведения оздоровительных процедур, работы кружков, секций, хобби-студий);</a:t>
            </a:r>
          </a:p>
          <a:p>
            <a:pPr algn="just"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>
                <a:solidFill>
                  <a:srgbClr val="002060"/>
                </a:solidFill>
                <a:cs typeface="Arial" panose="020B0604020202020204" pitchFamily="34" charset="0"/>
              </a:rPr>
              <a:t>заявления родителей на имя руководителя ОУ о приеме детей в лагерь;</a:t>
            </a:r>
          </a:p>
          <a:p>
            <a:pPr algn="just"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>
                <a:solidFill>
                  <a:srgbClr val="002060"/>
                </a:solidFill>
                <a:cs typeface="Arial" panose="020B0604020202020204" pitchFamily="34" charset="0"/>
              </a:rPr>
              <a:t>договора с родителями;</a:t>
            </a:r>
          </a:p>
          <a:p>
            <a:pPr algn="just"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>
                <a:solidFill>
                  <a:srgbClr val="002060"/>
                </a:solidFill>
                <a:cs typeface="Arial" panose="020B0604020202020204" pitchFamily="34" charset="0"/>
              </a:rPr>
              <a:t>документы бухгалтерской отчетности о сборе и расходовании родительских средств;</a:t>
            </a:r>
          </a:p>
          <a:p>
            <a:pPr algn="just"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>
                <a:solidFill>
                  <a:srgbClr val="002060"/>
                </a:solidFill>
                <a:cs typeface="Arial" panose="020B0604020202020204" pitchFamily="34" charset="0"/>
              </a:rPr>
              <a:t>табель посещаемости лагеря (ведется ежедневно);</a:t>
            </a:r>
          </a:p>
          <a:p>
            <a:pPr algn="just"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>
                <a:solidFill>
                  <a:srgbClr val="002060"/>
                </a:solidFill>
                <a:cs typeface="Arial" panose="020B0604020202020204" pitchFamily="34" charset="0"/>
              </a:rPr>
              <a:t>документация    пищеблока   (в соответствии с требованиями СанПиН);</a:t>
            </a:r>
          </a:p>
          <a:p>
            <a:pPr algn="just"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>
                <a:solidFill>
                  <a:srgbClr val="002060"/>
                </a:solidFill>
                <a:cs typeface="Arial" panose="020B0604020202020204" pitchFamily="34" charset="0"/>
              </a:rPr>
              <a:t>договоры (соглашения, планы совместной работы) с учреждениями других ведомств.</a:t>
            </a:r>
          </a:p>
          <a:p>
            <a:pPr marL="290513">
              <a:buSzPct val="70000"/>
              <a:defRPr/>
            </a:pPr>
            <a:endParaRPr lang="ru-RU" altLang="ru-RU" sz="1600" b="1" smtClean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" y="12700"/>
            <a:ext cx="8620125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8111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1775"/>
            <a:ext cx="8229600" cy="110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828800"/>
            <a:ext cx="82296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8925" indent="-288925"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8925" algn="l"/>
                <a:tab pos="736600" algn="l"/>
                <a:tab pos="1185863" algn="l"/>
                <a:tab pos="1635125" algn="l"/>
                <a:tab pos="2084388" algn="l"/>
                <a:tab pos="2533650" algn="l"/>
                <a:tab pos="2982913" algn="l"/>
                <a:tab pos="3432175" algn="l"/>
                <a:tab pos="3881438" algn="l"/>
                <a:tab pos="4330700" algn="l"/>
                <a:tab pos="4779963" algn="l"/>
                <a:tab pos="5229225" algn="l"/>
                <a:tab pos="5678488" algn="l"/>
                <a:tab pos="6127750" algn="l"/>
                <a:tab pos="6577013" algn="l"/>
                <a:tab pos="7026275" algn="l"/>
                <a:tab pos="7475538" algn="l"/>
                <a:tab pos="7924800" algn="l"/>
                <a:tab pos="8374063" algn="l"/>
                <a:tab pos="8823325" algn="l"/>
                <a:tab pos="92725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/>
              <a:t>приказ о назначении ответственного за организацию  социально – значимой деятельности в летний период;</a:t>
            </a:r>
          </a:p>
          <a:p>
            <a:pPr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/>
              <a:t>приказ о назначении руководителей объединений;</a:t>
            </a:r>
          </a:p>
          <a:p>
            <a:pPr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/>
              <a:t>план и график летней  социально – значимой деятельности, согласованные с Управляющим  (Попечительским) советом, утвержденные руководителем;</a:t>
            </a:r>
          </a:p>
          <a:p>
            <a:pPr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/>
              <a:t>функциональные обязанности руководителей объединений; </a:t>
            </a:r>
          </a:p>
          <a:p>
            <a:pPr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/>
              <a:t>инструкции по технике безопасности при выполнении различных видов работ;</a:t>
            </a:r>
          </a:p>
          <a:p>
            <a:pPr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/>
              <a:t>протоколы педагогических советов, совещаний при директоре, заседаний Управляющего (Попечительского) совета, родительских собраний,  собраний (классных часов) обучающихся,  на которых рассматривались вопросы  организации социально – значимой деятельности в летний период;</a:t>
            </a:r>
          </a:p>
          <a:p>
            <a:pPr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/>
              <a:t>заявления – согласия родителей (законных представителей);</a:t>
            </a:r>
          </a:p>
          <a:p>
            <a:pPr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/>
              <a:t>журнал проведения инструктажа по технике безопасности;</a:t>
            </a:r>
          </a:p>
          <a:p>
            <a:pPr>
              <a:buClr>
                <a:srgbClr val="F0A22E"/>
              </a:buClr>
              <a:buSzPct val="70000"/>
              <a:buFont typeface="Wingdings 2" panose="05020102010507070707" pitchFamily="18" charset="2"/>
              <a:buChar char=""/>
              <a:defRPr/>
            </a:pPr>
            <a:r>
              <a:rPr lang="ru-RU" altLang="ru-RU" sz="1600" b="1" smtClean="0"/>
              <a:t>журнал учета  видов работ и отработанного времени  обучающимися.</a:t>
            </a:r>
          </a:p>
          <a:p>
            <a:pPr marL="290513" algn="just">
              <a:buSzPct val="70000"/>
              <a:defRPr/>
            </a:pPr>
            <a:endParaRPr lang="ru-RU" altLang="ru-RU" sz="1600" b="1" smtClean="0"/>
          </a:p>
          <a:p>
            <a:pPr marL="290513">
              <a:buSzPct val="70000"/>
              <a:defRPr/>
            </a:pPr>
            <a:endParaRPr lang="ru-RU" altLang="ru-RU" sz="1600" b="1" smtClean="0"/>
          </a:p>
        </p:txBody>
      </p:sp>
    </p:spTree>
    <p:extLst>
      <p:ext uri="{BB962C8B-B14F-4D97-AF65-F5344CB8AC3E}">
        <p14:creationId xmlns:p14="http://schemas.microsoft.com/office/powerpoint/2010/main" val="2997003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58738" y="-50800"/>
            <a:ext cx="9144000" cy="37147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81000" y="228600"/>
            <a:ext cx="8763000" cy="6113463"/>
          </a:xfrm>
          <a:prstGeom prst="rect">
            <a:avLst/>
          </a:prstGeom>
          <a:solidFill>
            <a:srgbClr val="ECEAE3"/>
          </a:solidFill>
          <a:ln w="3240" cap="sq">
            <a:solidFill>
              <a:srgbClr val="0070C0"/>
            </a:solidFill>
            <a:round/>
            <a:headEnd/>
            <a:tailEnd/>
          </a:ln>
          <a:effectLst>
            <a:outerShdw dist="38184" dir="8100000" algn="ctr" rotWithShape="0">
              <a:srgbClr val="000000">
                <a:alpha val="40033"/>
              </a:srgbClr>
            </a:outerShdw>
          </a:effectLst>
        </p:spPr>
        <p:txBody>
          <a:bodyPr lIns="72000" tIns="46800" rIns="72000" bIns="468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ru-RU" altLang="ru-RU" sz="8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ru-RU" altLang="ru-RU" sz="1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НОРМАТИВНЫЕ ДОКУМЕНТЫ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81000" y="2341563"/>
            <a:ext cx="8655496" cy="977454"/>
          </a:xfrm>
          <a:prstGeom prst="rect">
            <a:avLst/>
          </a:prstGeom>
          <a:solidFill>
            <a:srgbClr val="D9ECFF"/>
          </a:solidFill>
          <a:ln w="3240" cap="sq">
            <a:solidFill>
              <a:srgbClr val="FFFFFF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Распоряжение Правительства Тюменской области от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1-рп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16.01.2023</a:t>
            </a:r>
            <a:r>
              <a:rPr lang="ru-RU" altLang="ru-RU" dirty="0" smtClean="0"/>
              <a:t> </a:t>
            </a:r>
            <a:r>
              <a:rPr lang="ru-RU" altLang="ru-RU" sz="1800" b="1" dirty="0" smtClean="0">
                <a:latin typeface="Arial" panose="020B0604020202020204" pitchFamily="34" charset="0"/>
              </a:rPr>
              <a:t> </a:t>
            </a:r>
            <a:r>
              <a:rPr lang="ru-RU" altLang="ru-RU" sz="1800" b="1" dirty="0">
                <a:latin typeface="Arial" panose="020B0604020202020204" pitchFamily="34" charset="0"/>
              </a:rPr>
              <a:t>«Об организации детской оздоровительной кампании в Тюменской области в </a:t>
            </a:r>
            <a:r>
              <a:rPr lang="ru-RU" altLang="ru-RU" sz="1800" b="1" dirty="0" smtClean="0">
                <a:latin typeface="Arial" panose="020B0604020202020204" pitchFamily="34" charset="0"/>
              </a:rPr>
              <a:t>2023 </a:t>
            </a:r>
            <a:r>
              <a:rPr lang="ru-RU" altLang="ru-RU" sz="1800" b="1" dirty="0">
                <a:latin typeface="Arial" panose="020B0604020202020204" pitchFamily="34" charset="0"/>
              </a:rPr>
              <a:t>году»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65125" y="819150"/>
            <a:ext cx="8671372" cy="1371600"/>
          </a:xfrm>
          <a:prstGeom prst="rect">
            <a:avLst/>
          </a:prstGeom>
          <a:solidFill>
            <a:srgbClr val="D9ECFF"/>
          </a:solidFill>
          <a:ln w="3240" cap="sq">
            <a:solidFill>
              <a:srgbClr val="FFFFFF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Санитарные правила СП 2.4.3648-20 «Санитарно-эпидемиологические требования к организациям воспитания и обучения, отдыха и оздоровления детей и молодежи» </a:t>
            </a:r>
            <a:r>
              <a:rPr lang="ru-RU" altLang="ru-RU" sz="1400" b="1" dirty="0">
                <a:latin typeface="Arial" panose="020B0604020202020204" pitchFamily="34" charset="0"/>
              </a:rPr>
              <a:t>Утверждены постановлением Главного государственного санитарного врача РФ от 28.09.2020 года №28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620125" y="6492875"/>
            <a:ext cx="5127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ru-RU" altLang="ru-RU" sz="1300">
                <a:solidFill>
                  <a:srgbClr val="523227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00582" y="3572202"/>
            <a:ext cx="8635913" cy="981075"/>
          </a:xfrm>
          <a:prstGeom prst="rect">
            <a:avLst/>
          </a:prstGeom>
          <a:solidFill>
            <a:srgbClr val="D9ECFF"/>
          </a:solidFill>
          <a:ln w="3240" cap="sq">
            <a:solidFill>
              <a:srgbClr val="FFFFFF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Распоряжение администрации </a:t>
            </a:r>
            <a:r>
              <a:rPr lang="ru-RU" altLang="ru-RU" sz="1800" b="1" dirty="0" err="1">
                <a:latin typeface="Arial" panose="020B0604020202020204" pitchFamily="34" charset="0"/>
              </a:rPr>
              <a:t>Вагайского</a:t>
            </a:r>
            <a:r>
              <a:rPr lang="ru-RU" altLang="ru-RU" sz="1800" b="1" dirty="0">
                <a:latin typeface="Arial" panose="020B0604020202020204" pitchFamily="34" charset="0"/>
              </a:rPr>
              <a:t> муниципального района от </a:t>
            </a:r>
            <a:r>
              <a:rPr lang="ru-RU" altLang="ru-RU" sz="1800" b="1" dirty="0" smtClean="0">
                <a:latin typeface="Arial" panose="020B0604020202020204" pitchFamily="34" charset="0"/>
              </a:rPr>
              <a:t>30 марта 2023 </a:t>
            </a:r>
            <a:r>
              <a:rPr lang="ru-RU" altLang="ru-RU" sz="1800" b="1" dirty="0">
                <a:latin typeface="Arial" panose="020B0604020202020204" pitchFamily="34" charset="0"/>
              </a:rPr>
              <a:t>года № </a:t>
            </a:r>
            <a:r>
              <a:rPr lang="ru-RU" altLang="ru-RU" sz="1800" b="1" dirty="0" smtClean="0">
                <a:latin typeface="Arial" panose="020B0604020202020204" pitchFamily="34" charset="0"/>
              </a:rPr>
              <a:t>143-р</a:t>
            </a:r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 dirty="0">
                <a:latin typeface="Arial" panose="020B0604020202020204" pitchFamily="34" charset="0"/>
              </a:rPr>
              <a:t>«Об организации летнего отдыха и занятости несовершеннолетних в </a:t>
            </a:r>
            <a:r>
              <a:rPr lang="ru-RU" altLang="ru-RU" sz="1800" b="1" dirty="0" smtClean="0">
                <a:latin typeface="Arial" panose="020B0604020202020204" pitchFamily="34" charset="0"/>
              </a:rPr>
              <a:t>2023 </a:t>
            </a:r>
            <a:r>
              <a:rPr lang="ru-RU" altLang="ru-RU" sz="1800" b="1" dirty="0">
                <a:latin typeface="Arial" panose="020B0604020202020204" pitchFamily="34" charset="0"/>
              </a:rPr>
              <a:t>году»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00581" y="4799186"/>
            <a:ext cx="8635913" cy="838200"/>
          </a:xfrm>
          <a:prstGeom prst="rect">
            <a:avLst/>
          </a:prstGeom>
          <a:solidFill>
            <a:srgbClr val="D9ECFF"/>
          </a:solidFill>
          <a:ln w="3240" cap="sq">
            <a:solidFill>
              <a:srgbClr val="FFFFFF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</a:rPr>
              <a:t>Приказ управления образования администрации </a:t>
            </a:r>
            <a:r>
              <a:rPr lang="ru-RU" altLang="ru-RU" sz="1800" b="1" dirty="0" err="1">
                <a:latin typeface="Arial" panose="020B0604020202020204" pitchFamily="34" charset="0"/>
              </a:rPr>
              <a:t>Вагайского</a:t>
            </a:r>
            <a:r>
              <a:rPr lang="ru-RU" altLang="ru-RU" sz="1800" b="1" dirty="0">
                <a:latin typeface="Arial" panose="020B0604020202020204" pitchFamily="34" charset="0"/>
              </a:rPr>
              <a:t> муниципального района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05.04.2023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№43-од </a:t>
            </a:r>
            <a:r>
              <a:rPr lang="ru-RU" altLang="ru-RU" sz="1800" b="1" dirty="0">
                <a:latin typeface="Arial" panose="020B0604020202020204" pitchFamily="34" charset="0"/>
              </a:rPr>
              <a:t>«Об организации летнего отдыха и занятости детей и подростков в </a:t>
            </a:r>
            <a:r>
              <a:rPr lang="ru-RU" altLang="ru-RU" sz="1800" b="1" dirty="0" smtClean="0">
                <a:latin typeface="Arial" panose="020B0604020202020204" pitchFamily="34" charset="0"/>
              </a:rPr>
              <a:t>2023 </a:t>
            </a:r>
            <a:r>
              <a:rPr lang="ru-RU" altLang="ru-RU" sz="1800" b="1" dirty="0">
                <a:latin typeface="Arial" panose="020B0604020202020204" pitchFamily="34" charset="0"/>
              </a:rPr>
              <a:t>году»</a:t>
            </a:r>
          </a:p>
        </p:txBody>
      </p:sp>
    </p:spTree>
    <p:extLst>
      <p:ext uri="{BB962C8B-B14F-4D97-AF65-F5344CB8AC3E}">
        <p14:creationId xmlns:p14="http://schemas.microsoft.com/office/powerpoint/2010/main" val="3562823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686152" y="1303282"/>
            <a:ext cx="2267005" cy="1082497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CustomShape 3"/>
          <p:cNvSpPr/>
          <p:nvPr/>
        </p:nvSpPr>
        <p:spPr>
          <a:xfrm>
            <a:off x="323529" y="476672"/>
            <a:ext cx="8448597" cy="36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b="1" spc="-1" dirty="0" smtClean="0">
                <a:solidFill>
                  <a:srgbClr val="6C0000"/>
                </a:solidFill>
                <a:latin typeface="Verdana"/>
              </a:rPr>
              <a:t>Организация работы лагерей с дневным пребыванием детей</a:t>
            </a:r>
            <a:endParaRPr lang="ru-RU" spc="-1" dirty="0">
              <a:solidFill>
                <a:srgbClr val="6C0000"/>
              </a:solidFill>
              <a:latin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5760959"/>
            <a:ext cx="34800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 b="1" i="1" dirty="0" smtClean="0"/>
              <a:t>Отрицательная динамика</a:t>
            </a:r>
            <a:r>
              <a:rPr lang="ru-RU" sz="1050" i="1" dirty="0" smtClean="0"/>
              <a:t>: вторая смена (-1) </a:t>
            </a:r>
            <a:endParaRPr lang="ru-RU" sz="105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94101" y="5542039"/>
            <a:ext cx="39841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 b="1" i="1" dirty="0" smtClean="0"/>
              <a:t>Отрицательная динамика в процентном охвате от общего количества обучающихся. </a:t>
            </a:r>
          </a:p>
          <a:p>
            <a:pPr algn="just"/>
            <a:r>
              <a:rPr lang="ru-RU" sz="1050" b="1" i="1" dirty="0" smtClean="0"/>
              <a:t>План на 2024 год</a:t>
            </a:r>
            <a:r>
              <a:rPr lang="ru-RU" sz="1050" i="1" dirty="0" smtClean="0"/>
              <a:t>: увеличение количества детей, охваченных отдыхом в ЛДП .</a:t>
            </a:r>
            <a:endParaRPr lang="ru-RU" sz="105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7504" y="1152034"/>
            <a:ext cx="6408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i="1" dirty="0" smtClean="0">
                <a:solidFill>
                  <a:srgbClr val="C00000"/>
                </a:solidFill>
              </a:rPr>
              <a:t>СП 3.1/2.4.3598-20 «Санитарно-эпидемиологические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</a:t>
            </a:r>
            <a:r>
              <a:rPr lang="ru-RU" sz="1200" i="1" dirty="0" err="1" smtClean="0">
                <a:solidFill>
                  <a:srgbClr val="C00000"/>
                </a:solidFill>
              </a:rPr>
              <a:t>коронавирусной</a:t>
            </a:r>
            <a:r>
              <a:rPr lang="ru-RU" sz="1200" i="1" dirty="0" smtClean="0">
                <a:solidFill>
                  <a:srgbClr val="C00000"/>
                </a:solidFill>
              </a:rPr>
              <a:t> инфекции»;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200" i="1" dirty="0" smtClean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 smtClean="0"/>
              <a:t>Порядок (алгоритм) приема и размещения граждан в организациях отдыха детей и их оздоровления Тюменской области в 2022 году.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21418" y="1414539"/>
            <a:ext cx="2231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Сроки смен:</a:t>
            </a:r>
          </a:p>
          <a:p>
            <a:r>
              <a:rPr lang="ru-RU" sz="1200" dirty="0" smtClean="0"/>
              <a:t>1 смена – 01.06-22.06.2023</a:t>
            </a:r>
          </a:p>
          <a:p>
            <a:r>
              <a:rPr lang="ru-RU" sz="1200" dirty="0" smtClean="0"/>
              <a:t>2 смена – 26.06-16.07.2023</a:t>
            </a:r>
          </a:p>
          <a:p>
            <a:r>
              <a:rPr lang="ru-RU" sz="1200" dirty="0" smtClean="0"/>
              <a:t>3 смена – 20.07-19.08.2023</a:t>
            </a:r>
            <a:endParaRPr lang="ru-RU" sz="1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01016660"/>
              </p:ext>
            </p:extLst>
          </p:nvPr>
        </p:nvGraphicFramePr>
        <p:xfrm>
          <a:off x="108142" y="3003566"/>
          <a:ext cx="4080285" cy="2417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383865802"/>
              </p:ext>
            </p:extLst>
          </p:nvPr>
        </p:nvGraphicFramePr>
        <p:xfrm>
          <a:off x="4496057" y="2385779"/>
          <a:ext cx="4307402" cy="304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338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82423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57200" y="2743200"/>
            <a:ext cx="8229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92100" indent="-2889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>
              <a:buClrTx/>
              <a:buSzPct val="70000"/>
              <a:buFontTx/>
              <a:buNone/>
            </a:pPr>
            <a:endParaRPr lang="ru-RU" altLang="ru-RU" sz="2000"/>
          </a:p>
          <a:p>
            <a:pPr algn="ctr">
              <a:buClrTx/>
              <a:buSzPct val="70000"/>
              <a:buFontTx/>
              <a:buNone/>
            </a:pPr>
            <a:endParaRPr lang="en-US" altLang="ru-RU" sz="2400" b="1" i="1"/>
          </a:p>
          <a:p>
            <a:pPr algn="ctr">
              <a:buClrTx/>
              <a:buSzPct val="70000"/>
              <a:buFontTx/>
              <a:buNone/>
            </a:pPr>
            <a:endParaRPr lang="en-US" altLang="ru-RU" sz="2400" b="1" i="1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914400" y="2057400"/>
            <a:ext cx="7862888" cy="4038600"/>
          </a:xfrm>
          <a:prstGeom prst="rect">
            <a:avLst/>
          </a:prstGeom>
          <a:solidFill>
            <a:srgbClr val="D9ECFF"/>
          </a:solidFill>
          <a:ln w="3240" cap="sq">
            <a:solidFill>
              <a:srgbClr val="FFFFFF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altLang="ru-RU" sz="2400" b="1" i="1" u="sng" dirty="0">
                <a:latin typeface="Arial" panose="020B0604020202020204" pitchFamily="34" charset="0"/>
              </a:rPr>
              <a:t>I </a:t>
            </a:r>
            <a:r>
              <a:rPr lang="ru-RU" altLang="ru-RU" sz="2400" b="1" i="1" u="sng" dirty="0">
                <a:latin typeface="Arial" panose="020B0604020202020204" pitchFamily="34" charset="0"/>
              </a:rPr>
              <a:t>смена</a:t>
            </a:r>
            <a:r>
              <a:rPr lang="ru-RU" altLang="ru-RU" sz="2400" b="1" i="1" dirty="0">
                <a:latin typeface="Arial" panose="020B0604020202020204" pitchFamily="34" charset="0"/>
              </a:rPr>
              <a:t> -  с 1 июня по 22 </a:t>
            </a:r>
            <a:r>
              <a:rPr lang="ru-RU" altLang="ru-RU" sz="2400" b="1" i="1" dirty="0" smtClean="0">
                <a:latin typeface="Arial" panose="020B0604020202020204" pitchFamily="34" charset="0"/>
              </a:rPr>
              <a:t>июня </a:t>
            </a:r>
          </a:p>
          <a:p>
            <a:pPr algn="ctr">
              <a:buClrTx/>
              <a:buFontTx/>
              <a:buNone/>
            </a:pPr>
            <a:r>
              <a:rPr lang="ru-RU" altLang="ru-RU" sz="1800" b="1" i="1" dirty="0" smtClean="0">
                <a:latin typeface="Arial" panose="020B0604020202020204" pitchFamily="34" charset="0"/>
              </a:rPr>
              <a:t>(кроме </a:t>
            </a:r>
            <a:r>
              <a:rPr lang="ru-RU" altLang="ru-RU" sz="1800" b="1" i="1" dirty="0" err="1" smtClean="0">
                <a:latin typeface="Arial" panose="020B0604020202020204" pitchFamily="34" charset="0"/>
              </a:rPr>
              <a:t>Бегишевской</a:t>
            </a:r>
            <a:r>
              <a:rPr lang="ru-RU" altLang="ru-RU" sz="1800" b="1" i="1" dirty="0" smtClean="0">
                <a:latin typeface="Arial" panose="020B0604020202020204" pitchFamily="34" charset="0"/>
              </a:rPr>
              <a:t>, Зареченской, Иртышской школ) </a:t>
            </a:r>
            <a:endParaRPr lang="ru-RU" altLang="ru-RU" sz="1800" b="1" i="1" dirty="0">
              <a:latin typeface="Arial" panose="020B0604020202020204" pitchFamily="34" charset="0"/>
            </a:endParaRPr>
          </a:p>
          <a:p>
            <a:pPr algn="ctr">
              <a:buClrTx/>
              <a:buFontTx/>
              <a:buNone/>
            </a:pPr>
            <a:endParaRPr lang="ru-RU" altLang="ru-RU" sz="2400" b="1" i="1" dirty="0">
              <a:latin typeface="Arial" panose="020B0604020202020204" pitchFamily="34" charset="0"/>
            </a:endParaRPr>
          </a:p>
          <a:p>
            <a:pPr algn="ctr">
              <a:buClrTx/>
              <a:buFontTx/>
              <a:buNone/>
            </a:pPr>
            <a:r>
              <a:rPr lang="en-US" altLang="ru-RU" sz="2400" b="1" i="1" u="sng" dirty="0">
                <a:latin typeface="Arial" panose="020B0604020202020204" pitchFamily="34" charset="0"/>
              </a:rPr>
              <a:t>II</a:t>
            </a:r>
            <a:r>
              <a:rPr lang="ru-RU" altLang="ru-RU" sz="2400" b="1" i="1" u="sng" dirty="0">
                <a:latin typeface="Arial" panose="020B0604020202020204" pitchFamily="34" charset="0"/>
              </a:rPr>
              <a:t> смена</a:t>
            </a:r>
            <a:r>
              <a:rPr lang="ru-RU" altLang="ru-RU" sz="2400" b="1" i="1" dirty="0">
                <a:latin typeface="Arial" panose="020B0604020202020204" pitchFamily="34" charset="0"/>
              </a:rPr>
              <a:t> – с </a:t>
            </a:r>
            <a:r>
              <a:rPr lang="ru-RU" altLang="ru-RU" sz="2400" b="1" i="1" dirty="0" smtClean="0">
                <a:latin typeface="Arial" panose="020B0604020202020204" pitchFamily="34" charset="0"/>
              </a:rPr>
              <a:t>26 </a:t>
            </a:r>
            <a:r>
              <a:rPr lang="ru-RU" altLang="ru-RU" sz="2400" b="1" i="1" dirty="0">
                <a:latin typeface="Arial" panose="020B0604020202020204" pitchFamily="34" charset="0"/>
              </a:rPr>
              <a:t>июня по </a:t>
            </a:r>
            <a:r>
              <a:rPr lang="ru-RU" altLang="ru-RU" sz="2400" b="1" i="1" dirty="0" smtClean="0">
                <a:latin typeface="Arial" panose="020B0604020202020204" pitchFamily="34" charset="0"/>
              </a:rPr>
              <a:t>16 </a:t>
            </a:r>
            <a:r>
              <a:rPr lang="ru-RU" altLang="ru-RU" sz="2400" b="1" i="1" dirty="0">
                <a:latin typeface="Arial" panose="020B0604020202020204" pitchFamily="34" charset="0"/>
              </a:rPr>
              <a:t>июля</a:t>
            </a:r>
          </a:p>
          <a:p>
            <a:pPr algn="ctr">
              <a:buClrTx/>
              <a:buFontTx/>
              <a:buNone/>
            </a:pPr>
            <a:r>
              <a:rPr lang="ru-RU" altLang="ru-RU" sz="1800" b="1" i="1" dirty="0" smtClean="0">
                <a:latin typeface="Arial" panose="020B0604020202020204" pitchFamily="34" charset="0"/>
              </a:rPr>
              <a:t>(кроме </a:t>
            </a:r>
            <a:r>
              <a:rPr lang="ru-RU" altLang="ru-RU" sz="1800" b="1" i="1" dirty="0" err="1" smtClean="0">
                <a:latin typeface="Arial" panose="020B0604020202020204" pitchFamily="34" charset="0"/>
              </a:rPr>
              <a:t>Тукузской</a:t>
            </a:r>
            <a:r>
              <a:rPr lang="ru-RU" altLang="ru-RU" sz="1800" b="1" i="1" dirty="0" smtClean="0">
                <a:latin typeface="Arial" panose="020B0604020202020204" pitchFamily="34" charset="0"/>
              </a:rPr>
              <a:t> </a:t>
            </a:r>
            <a:r>
              <a:rPr lang="ru-RU" altLang="ru-RU" sz="1800" b="1" i="1" dirty="0" err="1" smtClean="0">
                <a:latin typeface="Arial" panose="020B0604020202020204" pitchFamily="34" charset="0"/>
              </a:rPr>
              <a:t>сош</a:t>
            </a:r>
            <a:r>
              <a:rPr lang="ru-RU" altLang="ru-RU" sz="1800" b="1" i="1" dirty="0" smtClean="0">
                <a:latin typeface="Arial" panose="020B0604020202020204" pitchFamily="34" charset="0"/>
              </a:rPr>
              <a:t>)</a:t>
            </a:r>
            <a:endParaRPr lang="ru-RU" altLang="ru-RU" sz="1800" b="1" i="1" dirty="0">
              <a:latin typeface="Arial" panose="020B0604020202020204" pitchFamily="34" charset="0"/>
            </a:endParaRPr>
          </a:p>
          <a:p>
            <a:pPr algn="ctr">
              <a:buClrTx/>
              <a:buFontTx/>
              <a:buNone/>
            </a:pPr>
            <a:endParaRPr lang="ru-RU" altLang="ru-RU" sz="2400" b="1" i="1" dirty="0">
              <a:latin typeface="Arial" panose="020B0604020202020204" pitchFamily="34" charset="0"/>
            </a:endParaRPr>
          </a:p>
          <a:p>
            <a:pPr algn="ctr">
              <a:buClrTx/>
              <a:buFontTx/>
              <a:buNone/>
            </a:pPr>
            <a:r>
              <a:rPr lang="ru-RU" altLang="ru-RU" sz="2400" b="1" i="1" u="sng" dirty="0">
                <a:latin typeface="Arial" panose="020B0604020202020204" pitchFamily="34" charset="0"/>
              </a:rPr>
              <a:t>III смена</a:t>
            </a:r>
            <a:r>
              <a:rPr lang="ru-RU" altLang="ru-RU" sz="2400" b="1" i="1" dirty="0">
                <a:latin typeface="Arial" panose="020B0604020202020204" pitchFamily="34" charset="0"/>
              </a:rPr>
              <a:t> — с 20 июля по 09 августа</a:t>
            </a:r>
          </a:p>
          <a:p>
            <a:pPr algn="ctr">
              <a:buClrTx/>
              <a:buFontTx/>
              <a:buNone/>
            </a:pPr>
            <a:endParaRPr lang="ru-RU" altLang="ru-RU" sz="24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3711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5588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57200" y="1646238"/>
            <a:ext cx="4038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92100" indent="-2889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>
              <a:buClrTx/>
              <a:buSzPct val="70000"/>
              <a:buFontTx/>
              <a:buNone/>
            </a:pPr>
            <a:r>
              <a:rPr lang="ru-RU" altLang="ru-RU" sz="2800"/>
              <a:t>                                        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021013" y="2606675"/>
            <a:ext cx="266382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spcBef>
                <a:spcPts val="1125"/>
              </a:spcBef>
              <a:buClrTx/>
              <a:buFontTx/>
              <a:buNone/>
            </a:pPr>
            <a:r>
              <a:rPr lang="ru-RU" altLang="ru-RU" sz="1800" b="1" i="1">
                <a:solidFill>
                  <a:srgbClr val="006699"/>
                </a:solidFill>
                <a:latin typeface="Verdana" panose="020B0604030504040204" pitchFamily="34" charset="0"/>
              </a:rPr>
              <a:t>на одного ребенка в день</a:t>
            </a:r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>
            <a:off x="4238625" y="3459163"/>
            <a:ext cx="433388" cy="792162"/>
          </a:xfrm>
          <a:prstGeom prst="downArrow">
            <a:avLst>
              <a:gd name="adj1" fmla="val 50000"/>
              <a:gd name="adj2" fmla="val 45696"/>
            </a:avLst>
          </a:prstGeom>
          <a:solidFill>
            <a:srgbClr val="00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2016125" y="1655763"/>
            <a:ext cx="5688013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2400" b="1" i="1" dirty="0">
                <a:latin typeface="Verdana" panose="020B0604030504040204" pitchFamily="34" charset="0"/>
              </a:rPr>
              <a:t> </a:t>
            </a:r>
            <a:r>
              <a:rPr lang="ru-RU" altLang="ru-RU" sz="2800" b="1" i="1" dirty="0" smtClean="0">
                <a:latin typeface="Verdana" panose="020B0604030504040204" pitchFamily="34" charset="0"/>
              </a:rPr>
              <a:t>294 </a:t>
            </a:r>
            <a:r>
              <a:rPr lang="ru-RU" altLang="ru-RU" sz="2800" b="1" i="1" dirty="0">
                <a:latin typeface="Verdana" panose="020B0604030504040204" pitchFamily="34" charset="0"/>
              </a:rPr>
              <a:t>руб. в 1 день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4500" y="5029200"/>
            <a:ext cx="24384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spcBef>
                <a:spcPts val="1250"/>
              </a:spcBef>
              <a:buSzPct val="100000"/>
              <a:defRPr/>
            </a:pPr>
            <a:r>
              <a:rPr lang="ru-RU" altLang="ru-RU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100%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902450" y="5029200"/>
            <a:ext cx="13684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ts val="1250"/>
              </a:spcBef>
              <a:buSzPct val="100000"/>
              <a:defRPr/>
            </a:pPr>
            <a:r>
              <a:rPr lang="ru-RU" altLang="ru-RU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50 %</a:t>
            </a: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368300" y="3248025"/>
            <a:ext cx="26638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spcBef>
                <a:spcPts val="1125"/>
              </a:spcBef>
              <a:buClrTx/>
              <a:buFontTx/>
              <a:buNone/>
            </a:pPr>
            <a:r>
              <a:rPr lang="ru-RU" altLang="ru-RU" sz="1800" b="1" i="1">
                <a:solidFill>
                  <a:srgbClr val="006699"/>
                </a:solidFill>
                <a:latin typeface="Verdana" panose="020B0604030504040204" pitchFamily="34" charset="0"/>
              </a:rPr>
              <a:t>из областного бюджета для детей находящихся в ТЖС </a:t>
            </a: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5875338" y="3271838"/>
            <a:ext cx="28924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spcBef>
                <a:spcPts val="1125"/>
              </a:spcBef>
              <a:buClrTx/>
              <a:buFontTx/>
              <a:buNone/>
            </a:pPr>
            <a:r>
              <a:rPr lang="ru-RU" altLang="ru-RU" sz="1800" b="1" i="1">
                <a:solidFill>
                  <a:srgbClr val="006699"/>
                </a:solidFill>
                <a:latin typeface="Verdana" panose="020B0604030504040204" pitchFamily="34" charset="0"/>
              </a:rPr>
              <a:t>на условиях софинансирования (родительская доплата)</a:t>
            </a:r>
          </a:p>
        </p:txBody>
      </p:sp>
      <p:graphicFrame>
        <p:nvGraphicFramePr>
          <p:cNvPr id="21515" name="Object 10"/>
          <p:cNvGraphicFramePr>
            <a:graphicFrameLocks noChangeAspect="1"/>
          </p:cNvGraphicFramePr>
          <p:nvPr/>
        </p:nvGraphicFramePr>
        <p:xfrm>
          <a:off x="2952750" y="3751263"/>
          <a:ext cx="3089275" cy="290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5" imgW="5200530" imgH="3714870" progId="">
                  <p:embed/>
                </p:oleObj>
              </mc:Choice>
              <mc:Fallback>
                <p:oleObj r:id="rId5" imgW="5200530" imgH="3714870" progId="">
                  <p:embed/>
                  <p:pic>
                    <p:nvPicPr>
                      <p:cNvPr id="2151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3751263"/>
                        <a:ext cx="3089275" cy="290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8992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5588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38113" y="1665288"/>
            <a:ext cx="4038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92100" indent="-2889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92100" algn="l"/>
                <a:tab pos="739775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>
              <a:buClrTx/>
              <a:buSzPct val="70000"/>
              <a:buFontTx/>
              <a:buNone/>
            </a:pPr>
            <a:r>
              <a:rPr lang="ru-RU" altLang="ru-RU" sz="2800"/>
              <a:t>                                        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735263" y="2232025"/>
            <a:ext cx="331152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spcBef>
                <a:spcPts val="1125"/>
              </a:spcBef>
              <a:buClrTx/>
              <a:buFontTx/>
              <a:buNone/>
            </a:pPr>
            <a:r>
              <a:rPr lang="ru-RU" altLang="ru-RU" sz="1800" b="1" i="1">
                <a:solidFill>
                  <a:srgbClr val="006699"/>
                </a:solidFill>
                <a:latin typeface="Verdana" panose="020B0604030504040204" pitchFamily="34" charset="0"/>
              </a:rPr>
              <a:t>на одного ребенка за 15 дней</a:t>
            </a: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4238625" y="3459163"/>
            <a:ext cx="433388" cy="792162"/>
          </a:xfrm>
          <a:prstGeom prst="downArrow">
            <a:avLst>
              <a:gd name="adj1" fmla="val 50000"/>
              <a:gd name="adj2" fmla="val 45696"/>
            </a:avLst>
          </a:prstGeom>
          <a:solidFill>
            <a:srgbClr val="00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2592388" y="1584325"/>
            <a:ext cx="45354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2400" b="1" i="1" dirty="0">
                <a:latin typeface="Verdana" panose="020B0604030504040204" pitchFamily="34" charset="0"/>
              </a:rPr>
              <a:t> </a:t>
            </a:r>
            <a:r>
              <a:rPr lang="ru-RU" altLang="ru-RU" sz="2400" b="1" i="1" dirty="0" smtClean="0">
                <a:latin typeface="Verdana" panose="020B0604030504040204" pitchFamily="34" charset="0"/>
              </a:rPr>
              <a:t>294 </a:t>
            </a:r>
            <a:r>
              <a:rPr lang="ru-RU" altLang="ru-RU" sz="2400" b="1" i="1" dirty="0">
                <a:latin typeface="Verdana" panose="020B0604030504040204" pitchFamily="34" charset="0"/>
              </a:rPr>
              <a:t>х 15 = </a:t>
            </a:r>
            <a:r>
              <a:rPr lang="ru-RU" altLang="ru-RU" sz="2400" b="1" i="1" dirty="0" smtClean="0">
                <a:latin typeface="Verdana" panose="020B0604030504040204" pitchFamily="34" charset="0"/>
              </a:rPr>
              <a:t>4410 </a:t>
            </a:r>
            <a:r>
              <a:rPr lang="ru-RU" altLang="ru-RU" sz="2400" b="1" i="1" dirty="0">
                <a:latin typeface="Verdana" panose="020B0604030504040204" pitchFamily="34" charset="0"/>
              </a:rPr>
              <a:t>рублей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4500" y="5029200"/>
            <a:ext cx="24384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spcBef>
                <a:spcPts val="1250"/>
              </a:spcBef>
              <a:buSzPct val="100000"/>
              <a:defRPr/>
            </a:pPr>
            <a:r>
              <a:rPr lang="ru-RU" altLang="ru-RU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100%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761163" y="5289550"/>
            <a:ext cx="144780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ts val="1250"/>
              </a:spcBef>
              <a:buSzPct val="100000"/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=2205 рублей</a:t>
            </a:r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368300" y="3248025"/>
            <a:ext cx="26638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spcBef>
                <a:spcPts val="1125"/>
              </a:spcBef>
              <a:buClrTx/>
              <a:buFontTx/>
              <a:buNone/>
            </a:pPr>
            <a:r>
              <a:rPr lang="ru-RU" altLang="ru-RU" sz="1800" b="1" i="1">
                <a:solidFill>
                  <a:srgbClr val="006699"/>
                </a:solidFill>
                <a:latin typeface="Verdana" panose="020B0604030504040204" pitchFamily="34" charset="0"/>
              </a:rPr>
              <a:t>из областного бюджета для детей находящихся в ТЖС </a:t>
            </a: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5875338" y="3271838"/>
            <a:ext cx="28924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spcBef>
                <a:spcPts val="1125"/>
              </a:spcBef>
              <a:buClrTx/>
              <a:buFontTx/>
              <a:buNone/>
            </a:pPr>
            <a:r>
              <a:rPr lang="ru-RU" altLang="ru-RU" sz="1800" b="1" i="1">
                <a:solidFill>
                  <a:srgbClr val="006699"/>
                </a:solidFill>
                <a:latin typeface="Verdana" panose="020B0604030504040204" pitchFamily="34" charset="0"/>
              </a:rPr>
              <a:t>на условиях софинансирования (родительская доплата)</a:t>
            </a:r>
          </a:p>
        </p:txBody>
      </p:sp>
      <p:graphicFrame>
        <p:nvGraphicFramePr>
          <p:cNvPr id="23563" name="Object 10"/>
          <p:cNvGraphicFramePr>
            <a:graphicFrameLocks noChangeAspect="1"/>
          </p:cNvGraphicFramePr>
          <p:nvPr/>
        </p:nvGraphicFramePr>
        <p:xfrm>
          <a:off x="2952750" y="3751263"/>
          <a:ext cx="3089275" cy="290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5" imgW="5200530" imgH="3714870" progId="">
                  <p:embed/>
                </p:oleObj>
              </mc:Choice>
              <mc:Fallback>
                <p:oleObj r:id="rId5" imgW="5200530" imgH="3714870" progId="">
                  <p:embed/>
                  <p:pic>
                    <p:nvPicPr>
                      <p:cNvPr id="2356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3751263"/>
                        <a:ext cx="3089275" cy="290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700838" y="4622800"/>
            <a:ext cx="13684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ts val="1250"/>
              </a:spcBef>
              <a:buSzPct val="100000"/>
              <a:defRPr/>
            </a:pPr>
            <a:r>
              <a:rPr lang="ru-RU" altLang="ru-RU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50 %</a:t>
            </a:r>
          </a:p>
        </p:txBody>
      </p:sp>
    </p:spTree>
    <p:extLst>
      <p:ext uri="{BB962C8B-B14F-4D97-AF65-F5344CB8AC3E}">
        <p14:creationId xmlns:p14="http://schemas.microsoft.com/office/powerpoint/2010/main" val="2214497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58738" y="-50800"/>
            <a:ext cx="9144000" cy="37147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8738" y="220663"/>
            <a:ext cx="8763000" cy="6111875"/>
          </a:xfrm>
          <a:prstGeom prst="rect">
            <a:avLst/>
          </a:prstGeom>
          <a:solidFill>
            <a:srgbClr val="ECEAE3"/>
          </a:solidFill>
          <a:ln w="3240" cap="sq">
            <a:solidFill>
              <a:srgbClr val="0070C0"/>
            </a:solidFill>
            <a:round/>
            <a:headEnd/>
            <a:tailEnd/>
          </a:ln>
          <a:effectLst>
            <a:outerShdw dist="38184" dir="8100000" algn="ctr" rotWithShape="0">
              <a:srgbClr val="000000">
                <a:alpha val="40033"/>
              </a:srgbClr>
            </a:outerShdw>
          </a:effectLst>
        </p:spPr>
        <p:txBody>
          <a:bodyPr lIns="72000" tIns="46800" rIns="72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endParaRPr lang="ru-RU" altLang="ru-RU" sz="800" b="1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 eaLnBrk="1" hangingPunct="1">
              <a:buSzPct val="100000"/>
              <a:defRPr/>
            </a:pP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Программы лагерей с дневным пребыванием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58738" y="1676400"/>
            <a:ext cx="8763000" cy="615950"/>
          </a:xfrm>
          <a:prstGeom prst="rect">
            <a:avLst/>
          </a:prstGeom>
          <a:solidFill>
            <a:srgbClr val="D9ECFF"/>
          </a:solidFill>
          <a:ln w="3240" cap="sq">
            <a:solidFill>
              <a:srgbClr val="FFFFFF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МАОУ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Вагайская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сош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>
                <a:latin typeface="+mn-lt"/>
              </a:rPr>
              <a:t>«Тайна будущего»</a:t>
            </a:r>
            <a:r>
              <a:rPr lang="ru-RU" altLang="ru-RU" sz="1800" dirty="0" smtClean="0">
                <a:latin typeface="+mn-lt"/>
                <a:cs typeface="Times New Roman" panose="02020603050405020304" pitchFamily="18" charset="0"/>
              </a:rPr>
              <a:t>  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ru-RU" altLang="ru-RU" sz="18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принята)  </a:t>
            </a:r>
            <a:endParaRPr lang="ru-RU" altLang="ru-RU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58738" y="838200"/>
            <a:ext cx="8763000" cy="533400"/>
          </a:xfrm>
          <a:prstGeom prst="rect">
            <a:avLst/>
          </a:prstGeom>
          <a:solidFill>
            <a:srgbClr val="D9ECFF"/>
          </a:solidFill>
          <a:ln w="3240" cap="sq">
            <a:solidFill>
              <a:srgbClr val="FFFFFF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МАОУ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Бегишевская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сош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>
                <a:latin typeface="+mn-lt"/>
              </a:rPr>
              <a:t>«Вовка в </a:t>
            </a:r>
            <a:r>
              <a:rPr lang="ru-RU" sz="1800" dirty="0" err="1">
                <a:latin typeface="+mn-lt"/>
              </a:rPr>
              <a:t>вагайском</a:t>
            </a:r>
            <a:r>
              <a:rPr lang="ru-RU" sz="1800" dirty="0">
                <a:latin typeface="+mn-lt"/>
              </a:rPr>
              <a:t> царстве тюменском государстве» </a:t>
            </a:r>
            <a:r>
              <a:rPr lang="ru-RU" altLang="ru-RU" sz="18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принята с рекомендациями)  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58738" y="5334000"/>
            <a:ext cx="8763000" cy="609600"/>
          </a:xfrm>
          <a:prstGeom prst="rect">
            <a:avLst/>
          </a:prstGeom>
          <a:solidFill>
            <a:srgbClr val="D9ECFF"/>
          </a:solidFill>
          <a:ln w="3240" cap="sq">
            <a:solidFill>
              <a:srgbClr val="FFFFFF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</a:rPr>
              <a:t>МАОУ Шишкинская </a:t>
            </a:r>
            <a:r>
              <a:rPr lang="ru-RU" altLang="ru-RU" sz="1800" dirty="0" err="1">
                <a:latin typeface="Arial" panose="020B0604020202020204" pitchFamily="34" charset="0"/>
              </a:rPr>
              <a:t>сош</a:t>
            </a:r>
            <a:r>
              <a:rPr lang="ru-RU" altLang="ru-RU" sz="1800" dirty="0">
                <a:latin typeface="Arial" panose="020B0604020202020204" pitchFamily="34" charset="0"/>
              </a:rPr>
              <a:t> -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«Страна Пионерия» </a:t>
            </a:r>
            <a:r>
              <a:rPr lang="ru-RU" altLang="ru-RU" sz="18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(принята)  </a:t>
            </a:r>
            <a:r>
              <a:rPr lang="ru-RU" altLang="ru-RU" sz="1800" dirty="0" smtClean="0">
                <a:latin typeface="Arial" panose="020B0604020202020204" pitchFamily="34" charset="0"/>
              </a:rPr>
              <a:t> </a:t>
            </a:r>
            <a:endParaRPr lang="ru-RU" altLang="ru-RU" sz="1800" dirty="0">
              <a:latin typeface="Arial" panose="020B0604020202020204" pitchFamily="34" charset="0"/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8620125" y="6492875"/>
            <a:ext cx="5127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ru-RU" altLang="ru-RU" sz="1300">
                <a:solidFill>
                  <a:srgbClr val="523227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58738" y="2660650"/>
            <a:ext cx="8763000" cy="615950"/>
          </a:xfrm>
          <a:prstGeom prst="rect">
            <a:avLst/>
          </a:prstGeom>
          <a:solidFill>
            <a:srgbClr val="D9ECFF"/>
          </a:solidFill>
          <a:ln w="3240" cap="sq">
            <a:solidFill>
              <a:srgbClr val="FFFFFF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МАОУ Дубровинская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сош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Фиксоград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altLang="ru-RU" sz="18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принята с рекомендациями)    </a:t>
            </a:r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58738" y="3581400"/>
            <a:ext cx="8763000" cy="615950"/>
          </a:xfrm>
          <a:prstGeom prst="rect">
            <a:avLst/>
          </a:prstGeom>
          <a:solidFill>
            <a:srgbClr val="D9ECFF"/>
          </a:solidFill>
          <a:ln w="3240" cap="sq">
            <a:solidFill>
              <a:srgbClr val="FFFFFF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МАОУ Зареченская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сош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>
                <a:latin typeface="+mn-lt"/>
              </a:rPr>
              <a:t>«Родные просторы» </a:t>
            </a:r>
            <a:r>
              <a:rPr lang="ru-RU" altLang="ru-RU" sz="18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(принята)    </a:t>
            </a:r>
            <a:endParaRPr lang="ru-RU" altLang="ru-RU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610" name="Rectangle 9"/>
          <p:cNvSpPr>
            <a:spLocks noChangeArrowheads="1"/>
          </p:cNvSpPr>
          <p:nvPr/>
        </p:nvSpPr>
        <p:spPr bwMode="auto">
          <a:xfrm>
            <a:off x="58738" y="4495800"/>
            <a:ext cx="8763000" cy="615950"/>
          </a:xfrm>
          <a:prstGeom prst="rect">
            <a:avLst/>
          </a:prstGeom>
          <a:solidFill>
            <a:srgbClr val="D9ECFF"/>
          </a:solidFill>
          <a:ln w="3240" cap="sq">
            <a:solidFill>
              <a:srgbClr val="FFFFFF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МАОУ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Осиновская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сош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«Остров великих сокровищ или тайна священного тотема» </a:t>
            </a:r>
            <a:r>
              <a:rPr lang="ru-RU" altLang="ru-RU" sz="18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ru-RU" altLang="ru-RU" sz="1800" dirty="0">
                <a:latin typeface="Arial" panose="020B0604020202020204" pitchFamily="34" charset="0"/>
                <a:cs typeface="Times New Roman" panose="02020603050405020304" pitchFamily="18" charset="0"/>
              </a:rPr>
              <a:t>принята с рекомендациями)   </a:t>
            </a:r>
          </a:p>
        </p:txBody>
      </p:sp>
    </p:spTree>
    <p:extLst>
      <p:ext uri="{BB962C8B-B14F-4D97-AF65-F5344CB8AC3E}">
        <p14:creationId xmlns:p14="http://schemas.microsoft.com/office/powerpoint/2010/main" val="34026386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431800" y="332656"/>
            <a:ext cx="8496300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ru-RU" sz="1800" b="1" dirty="0">
                <a:latin typeface="+mn-lt"/>
              </a:rPr>
              <a:t>в перечне планируемых мероприятий максимально полно учесть областные акции</a:t>
            </a:r>
            <a:r>
              <a:rPr lang="ru-RU" altLang="ru-RU" sz="1800" dirty="0" smtClean="0">
                <a:latin typeface="Arial" panose="020B0604020202020204" pitchFamily="34" charset="0"/>
              </a:rPr>
              <a:t>:</a:t>
            </a:r>
          </a:p>
          <a:p>
            <a:pPr>
              <a:defRPr/>
            </a:pPr>
            <a:endParaRPr lang="ru-RU" altLang="ru-RU" sz="1800" dirty="0" smtClean="0">
              <a:latin typeface="Arial" panose="020B0604020202020204" pitchFamily="34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посвященные Году педагога и наставника;</a:t>
            </a:r>
          </a:p>
          <a:p>
            <a:pPr algn="just">
              <a:defRPr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направленные на реализацию областного информационно-просветительского проекта «Мы – потомки Героев!», в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просмотр и обсуждение фильмов о Великой Отечественной войне 1941 - 1945 годов, экскурсии к рельефу «Тюмень - Победителям»;</a:t>
            </a:r>
          </a:p>
          <a:p>
            <a:pPr algn="just">
              <a:defRPr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обеспечивающие развитие личностных качеств, индивидуальных способностей, в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областные конкурсы «Символы региона», «Удивительные шахматы», «Добро пожаловать!», проект «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Медиастрана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»; </a:t>
            </a:r>
          </a:p>
          <a:p>
            <a:pPr algn="just">
              <a:defRPr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1800" dirty="0">
                <a:latin typeface="+mn-lt"/>
              </a:rPr>
              <a:t>способствующие развитию социальной активности и социализации несовершеннолетних, в </a:t>
            </a:r>
            <a:r>
              <a:rPr lang="ru-RU" sz="1800" dirty="0" err="1">
                <a:latin typeface="+mn-lt"/>
              </a:rPr>
              <a:t>т.ч</a:t>
            </a:r>
            <a:r>
              <a:rPr lang="ru-RU" sz="1800" dirty="0">
                <a:latin typeface="+mn-lt"/>
              </a:rPr>
              <a:t>. информирование о российском движении детей и молодежи «Движение первых</a:t>
            </a:r>
            <a:r>
              <a:rPr lang="ru-RU" sz="1800" dirty="0" smtClean="0">
                <a:latin typeface="+mn-lt"/>
              </a:rPr>
              <a:t>»;</a:t>
            </a:r>
          </a:p>
          <a:p>
            <a:pPr marL="285750" indent="-285750" algn="just">
              <a:buFontTx/>
              <a:buChar char="-"/>
              <a:defRPr/>
            </a:pPr>
            <a:endParaRPr lang="ru-RU" sz="1800" dirty="0" smtClean="0">
              <a:latin typeface="+mn-lt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ориентированные на формирование навыков здорового образа жизни, в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внедрение физкультурно-оздоровительного комплекса «Готов к труду и обороне», проект «Здоровье в движении!».</a:t>
            </a:r>
          </a:p>
          <a:p>
            <a:pPr algn="just">
              <a:defRPr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2142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395288" y="836712"/>
            <a:ext cx="8496300" cy="5254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1pPr>
            <a:lvl2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rgbClr val="000000"/>
                </a:solidFill>
                <a:latin typeface="Cambria" panose="02040503050406030204" pitchFamily="18" charset="0"/>
                <a:cs typeface="Tahoma" panose="020B0604030504040204" pitchFamily="34" charset="0"/>
              </a:defRPr>
            </a:lvl9pPr>
          </a:lstStyle>
          <a:p>
            <a:pPr algn="just"/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ru-RU" sz="1800" dirty="0">
                <a:latin typeface="Arial" panose="020B0604020202020204" pitchFamily="34" charset="0"/>
              </a:rPr>
              <a:t>       Кроме того, для обеспечения информационного сопровождения деятельности лагерей, обмена опытом в период летней кампании просим ежедневно размещать новости о событиях смены в официальной группах школ социальной сети </a:t>
            </a:r>
            <a:r>
              <a:rPr lang="ru-RU" altLang="ru-RU" sz="1800" dirty="0" err="1">
                <a:latin typeface="Arial" panose="020B0604020202020204" pitchFamily="34" charset="0"/>
              </a:rPr>
              <a:t>Вконтакте</a:t>
            </a:r>
            <a:r>
              <a:rPr lang="ru-RU" altLang="ru-RU" sz="1800" dirty="0">
                <a:latin typeface="Arial" panose="020B0604020202020204" pitchFamily="34" charset="0"/>
              </a:rPr>
              <a:t> с </a:t>
            </a:r>
            <a:r>
              <a:rPr lang="ru-RU" altLang="ru-RU" sz="1800" dirty="0" err="1">
                <a:latin typeface="Arial" panose="020B0604020202020204" pitchFamily="34" charset="0"/>
              </a:rPr>
              <a:t>хэштегами</a:t>
            </a:r>
            <a:r>
              <a:rPr lang="ru-RU" altLang="ru-RU" sz="1800" dirty="0">
                <a:latin typeface="Arial" panose="020B0604020202020204" pitchFamily="34" charset="0"/>
              </a:rPr>
              <a:t> #образование72, #школьноелето72. </a:t>
            </a:r>
          </a:p>
          <a:p>
            <a:pPr algn="just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 форме: </a:t>
            </a:r>
          </a:p>
          <a:p>
            <a:pPr algn="just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 основная информация о мероприятии;</a:t>
            </a:r>
          </a:p>
          <a:p>
            <a:pPr algn="just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 второй абзац должен содержать сведения, отвечающие на вопросы: «Кто?», «Что?», «Где?», «Когда?», «С какой целью?»;</a:t>
            </a:r>
          </a:p>
          <a:p>
            <a:pPr algn="just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 комментарий участника либо организатора (может содержать информацию об актуальности события, показателях, успешности, вовлеченности и пр.);</a:t>
            </a:r>
          </a:p>
          <a:p>
            <a:pPr algn="just"/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 фотоснимок, иллюстрация либо видеоматериал.</a:t>
            </a:r>
          </a:p>
          <a:p>
            <a:pPr algn="just"/>
            <a:endParaRPr lang="ru-RU" altLang="ru-RU" sz="1800" dirty="0">
              <a:latin typeface="Arial" panose="020B0604020202020204" pitchFamily="34" charset="0"/>
            </a:endParaRPr>
          </a:p>
          <a:p>
            <a:pPr algn="just"/>
            <a:r>
              <a:rPr lang="ru-RU" altLang="ru-RU" sz="1800" dirty="0">
                <a:latin typeface="Arial" panose="020B0604020202020204" pitchFamily="34" charset="0"/>
              </a:rPr>
              <a:t>    Семь лучших новостей будут переадресованы от нашего района в </a:t>
            </a:r>
            <a:r>
              <a:rPr lang="ru-RU" altLang="ru-RU" sz="1800" dirty="0" err="1">
                <a:latin typeface="Arial" panose="020B0604020202020204" pitchFamily="34" charset="0"/>
              </a:rPr>
              <a:t>соцгруппу</a:t>
            </a:r>
            <a:r>
              <a:rPr lang="ru-RU" altLang="ru-RU" sz="1800" dirty="0">
                <a:latin typeface="Arial" panose="020B0604020202020204" pitchFamily="34" charset="0"/>
              </a:rPr>
              <a:t> департамента образования и науки «Образование72».</a:t>
            </a:r>
          </a:p>
        </p:txBody>
      </p:sp>
    </p:spTree>
    <p:extLst>
      <p:ext uri="{BB962C8B-B14F-4D97-AF65-F5344CB8AC3E}">
        <p14:creationId xmlns:p14="http://schemas.microsoft.com/office/powerpoint/2010/main" val="1500648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18195</TotalTime>
  <Words>973</Words>
  <Application>Microsoft Office PowerPoint</Application>
  <PresentationFormat>Экран (4:3)</PresentationFormat>
  <Paragraphs>115</Paragraphs>
  <Slides>11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Cambria</vt:lpstr>
      <vt:lpstr>DejaVu Sans</vt:lpstr>
      <vt:lpstr>Symbol</vt:lpstr>
      <vt:lpstr>Tahoma</vt:lpstr>
      <vt:lpstr>Times New Roman</vt:lpstr>
      <vt:lpstr>Verdana</vt:lpstr>
      <vt:lpstr>Wingdings</vt:lpstr>
      <vt:lpstr>Wingdings 2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современной семьи</dc:title>
  <dc:creator>Vladimir</dc:creator>
  <cp:lastModifiedBy>user</cp:lastModifiedBy>
  <cp:revision>1686</cp:revision>
  <cp:lastPrinted>2022-04-20T11:47:30Z</cp:lastPrinted>
  <dcterms:created xsi:type="dcterms:W3CDTF">2007-02-19T18:58:48Z</dcterms:created>
  <dcterms:modified xsi:type="dcterms:W3CDTF">2023-05-16T08:35:10Z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