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12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13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14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EAA3A36-DB9C-45EB-B883-24E1E43DA81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67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9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0AFD744-C16D-4A89-A505-C4691B39428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2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DA04218-0CDF-4741-ADB9-4F5A5C86B1D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23BB3CA2-B282-474B-914B-BBCF026146B8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6DF758-1D4F-4D99-ABE8-FB974F56F8C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4D74A5-7DBC-4133-85C5-7BF04B6B61B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20F0AC-B691-42AC-AF1E-E462DA9A4A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5D78DB-E42D-4805-990E-61854C0A89F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AD80E9-19B5-4162-85FE-01825179DD8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0474F7-FAE2-4D9B-9F19-A2129551766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985D5B-9DBE-4A2B-BF19-30C5199163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6E536F3-2CAE-4A91-A99F-919A25FB0C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03A3C0-3102-4996-9061-CF6EDBF5A03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FD52AD-3595-433F-BA22-80D61FBA370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7ABE07-6637-4858-9869-D48630202A8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2ECEDF-D568-410C-8F06-12437A7AEFD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C6B0041-9189-4C00-B93B-A687E6BCE8B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D4016F-5C40-415B-957C-8BBC3BA3D41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3D97CF-7DB5-4F2C-91FA-DF8B6A0EE56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A9F7FD4-1B7C-40BE-AE97-A9C528B10D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AE55E1C-F5E7-4266-92DA-242E486C78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D718980-D614-4808-99F9-577CC8082C2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18C5431-47DB-4E7D-BCE6-F098399B53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579341-A169-4333-9EDC-72D54C2016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EC4532-CF0E-4705-BFA6-0218382E756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C9A642-835A-4EA9-9876-56A798AE689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4ADE08E-71AD-4E81-BFCF-F3BAF8205C7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D90C27F-AB37-426B-A2FA-8CA85A2C3DD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Rectangle 7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Rectangle 7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dt" idx="1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lstStyle>
            <a:lvl1pPr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Lucida Sans Unicode"/>
              </a:rPr>
              <a:t>&lt;дата/время&gt;</a:t>
            </a:r>
            <a:endParaRPr lang="ru-RU" sz="1000" b="0" strike="noStrike" spc="-1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"/>
          </p:nvPr>
        </p:nvSpPr>
        <p:spPr>
          <a:xfrm>
            <a:off x="457200" y="6492960"/>
            <a:ext cx="3428640" cy="28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 idx="3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FA3F10E-7FFD-4364-9C84-AE3FCDA15F42}" type="slidenum">
              <a:rPr lang="en-US" sz="1000" b="0" strike="noStrike" spc="-1">
                <a:solidFill>
                  <a:srgbClr val="FFFFFF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Rectangle 7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cap="all" spc="-60">
                <a:solidFill>
                  <a:srgbClr val="D1282E"/>
                </a:solidFill>
                <a:latin typeface="Arial Black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457200" lvl="1" indent="-18288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 idx="4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lstStyle>
            <a:lvl1pPr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Lucida Sans Unicode"/>
              </a:rPr>
              <a:t>&lt;дата/время&gt;</a:t>
            </a:r>
            <a:endParaRPr lang="ru-RU" sz="10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5"/>
          </p:nvPr>
        </p:nvSpPr>
        <p:spPr>
          <a:xfrm>
            <a:off x="457200" y="6492960"/>
            <a:ext cx="3428640" cy="28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 idx="6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20C7337-83E7-4630-BC21-4A5C1837B8C6}" type="slidenum">
              <a:rPr lang="en-US" sz="1000" b="0" strike="noStrike" spc="-1">
                <a:solidFill>
                  <a:srgbClr val="FFFFFF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99320" y="5945040"/>
            <a:ext cx="4939920" cy="92052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485640" y="5938920"/>
            <a:ext cx="3689640" cy="93276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4">
              <a:alphaModFix amt="50000"/>
            </a:blip>
            <a:srcRect/>
            <a:tile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nadzor72@tyumen-service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/>
          <p:nvPr/>
        </p:nvSpPr>
        <p:spPr>
          <a:xfrm>
            <a:off x="831240" y="3386520"/>
            <a:ext cx="8007480" cy="107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</a:rPr>
              <a:t>О требованиях санитарного законодательства при организации летней оздоровительной  кампании в лагерях с дневным  пребыванием детей и  палаточных лагерях . </a:t>
            </a:r>
            <a:r>
              <a:rPr sz="1800" dirty="0"/>
              <a:t/>
            </a:r>
            <a:br>
              <a:rPr sz="1800" dirty="0"/>
            </a:br>
            <a:r>
              <a:rPr sz="2400" dirty="0"/>
              <a:t/>
            </a:r>
            <a:br>
              <a:rPr sz="2400" dirty="0"/>
            </a:br>
            <a:endParaRPr lang="ru-RU" sz="3600" b="0" strike="noStrike" spc="-1" dirty="0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3997800" y="6479640"/>
            <a:ext cx="15008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г. Тюмень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2023г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79640" y="96840"/>
            <a:ext cx="8064360" cy="583321"/>
          </a:xfrm>
          <a:prstGeom prst="rect">
            <a:avLst/>
          </a:prstGeom>
          <a:noFill/>
          <a:ln>
            <a:solidFill>
              <a:srgbClr val="7D3C4A"/>
            </a:solidFill>
            <a:round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службы по надзору в сфере защиты прав потребителей 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благополучия человека  по Тюменской области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8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244360" y="96840"/>
            <a:ext cx="769680" cy="830160"/>
          </a:xfrm>
          <a:prstGeom prst="rect">
            <a:avLst/>
          </a:prstGeom>
          <a:ln w="0">
            <a:noFill/>
          </a:ln>
        </p:spPr>
      </p:pic>
      <p:sp>
        <p:nvSpPr>
          <p:cNvPr id="219" name="CustomShape 4"/>
          <p:cNvSpPr/>
          <p:nvPr/>
        </p:nvSpPr>
        <p:spPr>
          <a:xfrm>
            <a:off x="323280" y="5334120"/>
            <a:ext cx="39906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Главный  специалист-эксперт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отдела санитарного надзора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Скрипова Светлана Викторовна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Тел. 20-24-03, 69-67-84,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</a:rPr>
              <a:t>osn@rpn72.ru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0" name="Picture 2" descr="https://barvest.ru/wp-content/uploads/2021/08/letnyayazanyatost-.png"/>
          <p:cNvPicPr/>
          <p:nvPr/>
        </p:nvPicPr>
        <p:blipFill>
          <a:blip r:embed="rId3"/>
          <a:srcRect l="1807" t="27869" r="2040" b="7557"/>
          <a:stretch/>
        </p:blipFill>
        <p:spPr>
          <a:xfrm>
            <a:off x="4726080" y="4147560"/>
            <a:ext cx="4152240" cy="214884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Прямоугольник 2"/>
          <p:cNvSpPr/>
          <p:nvPr/>
        </p:nvSpPr>
        <p:spPr>
          <a:xfrm>
            <a:off x="5679360" y="2727360"/>
            <a:ext cx="3077280" cy="129564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Уборочный инвентарь  для  спортивных  помещений  хранится  совместно с уборочным  инвентарем для  туалетных помещений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0" y="116640"/>
            <a:ext cx="8460000" cy="791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sz="3200"/>
              <a:t/>
            </a:r>
            <a:br>
              <a:rPr sz="3200"/>
            </a:br>
            <a:r>
              <a:rPr sz="3200"/>
              <a:t/>
            </a:r>
            <a:br>
              <a:rPr sz="3200"/>
            </a:br>
            <a:r>
              <a:rPr lang="ru-RU" sz="2800" b="1" strike="noStrike" cap="all" spc="-60">
                <a:solidFill>
                  <a:srgbClr val="000000"/>
                </a:solidFill>
                <a:latin typeface="Times New Roman"/>
              </a:rPr>
              <a:t>Нарушения  требований к санитарному состоянию и содержанию помещений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Box 3"/>
          <p:cNvSpPr/>
          <p:nvPr/>
        </p:nvSpPr>
        <p:spPr>
          <a:xfrm>
            <a:off x="251640" y="836640"/>
            <a:ext cx="2448000" cy="1549800"/>
          </a:xfrm>
          <a:prstGeom prst="rect">
            <a:avLst/>
          </a:prstGeom>
          <a:noFill/>
          <a:ln w="0">
            <a:solidFill>
              <a:srgbClr val="D1282E">
                <a:lumMod val="40000"/>
                <a:lumOff val="6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ctr">
              <a:lnSpc>
                <a:spcPct val="100000"/>
              </a:lnSpc>
              <a:buClr>
                <a:srgbClr val="9D1E23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9D1E23"/>
                </a:solidFill>
                <a:latin typeface="Times New Roman"/>
              </a:rPr>
              <a:t>Нарушение целостности  отделочного материала (трещины, сколы, механические повреждения)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0" name="TextBox 4"/>
          <p:cNvSpPr/>
          <p:nvPr/>
        </p:nvSpPr>
        <p:spPr>
          <a:xfrm>
            <a:off x="5652000" y="980640"/>
            <a:ext cx="3096000" cy="1549800"/>
          </a:xfrm>
          <a:prstGeom prst="rect">
            <a:avLst/>
          </a:prstGeom>
          <a:noFill/>
          <a:ln w="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Источники искусственного освещения содержаться в неисправном состоянии, содержать следы загрязнений и используются  с разным  спектром светоизлучения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1" name="TextBox 7"/>
          <p:cNvSpPr/>
          <p:nvPr/>
        </p:nvSpPr>
        <p:spPr>
          <a:xfrm>
            <a:off x="2915640" y="908640"/>
            <a:ext cx="2592000" cy="1793160"/>
          </a:xfrm>
          <a:prstGeom prst="rect">
            <a:avLst/>
          </a:prstGeom>
          <a:solidFill>
            <a:srgbClr val="FFFFFF"/>
          </a:solidFill>
          <a:ln>
            <a:solidFill>
              <a:srgbClr val="989AAC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00B050"/>
                </a:solidFill>
                <a:latin typeface="Times New Roman"/>
              </a:rPr>
              <a:t>Уборка проводится некачественно, без  использования дезинфицирующих  средств и или инструкции по  их применению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2" name="TextBox 11"/>
          <p:cNvSpPr/>
          <p:nvPr/>
        </p:nvSpPr>
        <p:spPr>
          <a:xfrm>
            <a:off x="251640" y="2664360"/>
            <a:ext cx="2448000" cy="1306440"/>
          </a:xfrm>
          <a:prstGeom prst="rect">
            <a:avLst/>
          </a:prstGeom>
          <a:solidFill>
            <a:srgbClr val="FFFFFF"/>
          </a:solidFill>
          <a:ln>
            <a:solidFill>
              <a:srgbClr val="7A7A7A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ctr">
              <a:lnSpc>
                <a:spcPct val="100000"/>
              </a:lnSpc>
              <a:buClr>
                <a:srgbClr val="373727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373727"/>
                </a:solidFill>
                <a:latin typeface="Times New Roman"/>
              </a:rPr>
              <a:t>Отсутствуют термометры  в помещениях  с постоянным  пребыванием детей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3" name="TextBox 15"/>
          <p:cNvSpPr/>
          <p:nvPr/>
        </p:nvSpPr>
        <p:spPr>
          <a:xfrm>
            <a:off x="2915640" y="3069000"/>
            <a:ext cx="2561040" cy="819720"/>
          </a:xfrm>
          <a:prstGeom prst="rect">
            <a:avLst/>
          </a:prstGeom>
          <a:noFill/>
          <a:ln w="0">
            <a:solidFill>
              <a:srgbClr val="B4B392">
                <a:lumMod val="60000"/>
                <a:lumOff val="4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ctr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7030A0"/>
                </a:solidFill>
                <a:latin typeface="Times New Roman"/>
                <a:ea typeface="Calibri"/>
              </a:rPr>
              <a:t>Отсутствует  отметка о вскрытии упакованной питьевой  воды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14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399160" y="0"/>
            <a:ext cx="744480" cy="83628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5" name="Picture 2" descr="https://stenaprofi.ru/uploads/posts/2018-01/1515067270_plesen-na-stenah-2.jpg"/>
          <p:cNvPicPr/>
          <p:nvPr/>
        </p:nvPicPr>
        <p:blipFill>
          <a:blip r:embed="rId3"/>
          <a:srcRect l="26683" t="16283" b="10879"/>
          <a:stretch/>
        </p:blipFill>
        <p:spPr>
          <a:xfrm>
            <a:off x="251640" y="4219920"/>
            <a:ext cx="3202920" cy="23864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4" descr="https://dpkgroup.ru/wp-content/uploads/2/a/f/2af0c9a9f12201c114adbf0154562369.jpeg"/>
          <p:cNvPicPr/>
          <p:nvPr/>
        </p:nvPicPr>
        <p:blipFill>
          <a:blip r:embed="rId4"/>
          <a:srcRect r="1332"/>
          <a:stretch/>
        </p:blipFill>
        <p:spPr>
          <a:xfrm rot="5400000">
            <a:off x="3096720" y="4613760"/>
            <a:ext cx="2629080" cy="14486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6" descr="https://i.ytimg.com/vi/A-E3Tlo3Ca8/maxresdefault.jpg"/>
          <p:cNvPicPr/>
          <p:nvPr/>
        </p:nvPicPr>
        <p:blipFill>
          <a:blip r:embed="rId5"/>
          <a:srcRect l="14486" t="4378" r="10225" b="6205"/>
          <a:stretch/>
        </p:blipFill>
        <p:spPr>
          <a:xfrm>
            <a:off x="5652000" y="4219920"/>
            <a:ext cx="3096000" cy="231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7920360" cy="8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cap="all" spc="-60">
                <a:solidFill>
                  <a:srgbClr val="D1282E"/>
                </a:solidFill>
                <a:latin typeface="Times New Roman"/>
              </a:rPr>
              <a:t>Нарушения по организации работы бассейна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0" y="1124640"/>
            <a:ext cx="9143640" cy="459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Отсутствуют краны для отбора проб воды для исследования по этапам водоподготовки (п. 6.2.13. СП 2.1.3678-20 «Санитарно-эпидемиологические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услуг», согласно которому: Система подачи воды в ванны должна быть оборудована кранами для отбора проб воды для исследования по этапам водоподготовки: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поступающей - в бассейнах всех типов;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до и после фильтров - в бассейнах рециркуляционного типа; 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после обеззараживания перед подачей воды в ванну.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316360" y="0"/>
            <a:ext cx="675000" cy="75816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Picture 2" descr="https://i.incamp.ru/u/5/728/your-camp-12113-454-14-0.jpg"/>
          <p:cNvPicPr/>
          <p:nvPr/>
        </p:nvPicPr>
        <p:blipFill>
          <a:blip r:embed="rId3"/>
          <a:stretch/>
        </p:blipFill>
        <p:spPr>
          <a:xfrm>
            <a:off x="6838200" y="5389560"/>
            <a:ext cx="2153160" cy="1468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/>
          </p:nvPr>
        </p:nvSpPr>
        <p:spPr>
          <a:xfrm>
            <a:off x="120960" y="460080"/>
            <a:ext cx="8892000" cy="568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Не проводится лабораторный контроль воды по этапам водоподготовки (п. 6.2.33 СП 2.1.3678-20) согласно которому: Лабораторный контроль воды по этапам водоподготовки проводится с отбором проб воды: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поступающей (водопроводной) - в бассейнах рециркуляционного и проточного типов, а также с периодической сменой воды;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до и после фильтров - в бассейнах рециркуляционного типа и с морской водой;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после обеззараживания перед подачей 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воды в ванну.</a:t>
            </a: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3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161560" y="0"/>
            <a:ext cx="819000" cy="91980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4" name="Picture 2" descr="http://www.12months.ru/userfiles/images/IMG_2311.jpg"/>
          <p:cNvPicPr/>
          <p:nvPr/>
        </p:nvPicPr>
        <p:blipFill>
          <a:blip r:embed="rId3"/>
          <a:stretch/>
        </p:blipFill>
        <p:spPr>
          <a:xfrm>
            <a:off x="5747760" y="4293000"/>
            <a:ext cx="3265200" cy="2448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/>
          </p:nvPr>
        </p:nvSpPr>
        <p:spPr>
          <a:xfrm>
            <a:off x="251640" y="188640"/>
            <a:ext cx="8640720" cy="6669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Лабораторный контроль за качеством воды в ванне бассейна включает             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исследования по определению следующих показателей со следующей периодичностью: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а) органолептические (мутность, цветность, запах) - 1 раз в сутки в дневное или вечернее время;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б) остаточное содержание обеззараживающих реагентов (хлор, бром, озон, диоксид хлора), а также температура воды и воздуха - перед началом работы бассейна и далее каждые 4 часа;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в) основные микробиологические показатели (общие колиформные бактерии, термотолерантные колиформные бактерии, колифаги и золотистый стафилококк) - 2 раза в месяц;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г) паразитологические - 1 раз в квартал;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д) содержание хлороформа (при хлорировании) или формальдегида (при озонировании) - 1 раз в месяц.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Лабораторный контроль за параметрами микроклимата и освещенности: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параметры микроклимата (кроме температуры воздуха в залах ванн) - 2 раза в год;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освещенность - 1 раз в год.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Для оценки эффективности текущей уборки и дезинфекции помещений и инвентаря необходимо не менее 1 раза в квартал проведение бактериологического и паразитологического анализов смывов на присутствие общих  колиформных бактерий и обсемененность яйцами гельминтов.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При получении неудовлетворительных результатов исследований необходимо проведение уборки и дезинфекции помещений и инвентаря с последующим повторным взятием                      смывов на анализ.</a:t>
            </a:r>
            <a:endParaRPr lang="ru-RU" sz="16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18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316360" y="116640"/>
            <a:ext cx="675000" cy="75816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7" name="Picture 2" descr="https://cstor.nn2.ru/forum/data/forum/images/2020-09/250022313-1536136654_bigstock__d_red_exclamation_mark_on_whi_18984152-111.jpg"/>
          <p:cNvPicPr/>
          <p:nvPr/>
        </p:nvPicPr>
        <p:blipFill>
          <a:blip r:embed="rId3"/>
          <a:srcRect l="36799" r="36891"/>
          <a:stretch/>
        </p:blipFill>
        <p:spPr>
          <a:xfrm>
            <a:off x="8388360" y="5347800"/>
            <a:ext cx="603000" cy="1509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Прямоугольник 7"/>
          <p:cNvSpPr/>
          <p:nvPr/>
        </p:nvSpPr>
        <p:spPr>
          <a:xfrm>
            <a:off x="685800" y="720000"/>
            <a:ext cx="813420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ru-RU" sz="1800" b="0" strike="noStrike" spc="-1" dirty="0" smtClean="0">
              <a:solidFill>
                <a:srgbClr val="17375E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None/>
            </a:pPr>
            <a:endParaRPr lang="ru-RU" spc="-1" dirty="0" smtClean="0">
              <a:solidFill>
                <a:srgbClr val="17375E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 dirty="0" smtClean="0">
                <a:solidFill>
                  <a:srgbClr val="17375E"/>
                </a:solidFill>
                <a:latin typeface="Times New Roman"/>
              </a:rPr>
              <a:t>Каждый </a:t>
            </a:r>
            <a:r>
              <a:rPr lang="ru-RU" sz="1800" b="1" strike="noStrike" spc="-1" dirty="0" smtClean="0">
                <a:solidFill>
                  <a:srgbClr val="17375E"/>
                </a:solidFill>
                <a:latin typeface="Times New Roman"/>
              </a:rPr>
              <a:t>работник</a:t>
            </a:r>
            <a:r>
              <a:rPr lang="ru-RU" sz="1800" b="0" strike="noStrike" spc="-1" dirty="0" smtClean="0">
                <a:solidFill>
                  <a:srgbClr val="17375E"/>
                </a:solidFill>
                <a:latin typeface="Times New Roman"/>
              </a:rPr>
              <a:t> детского оздоровительного лагеря должен иметь личную медицинскую книжку установленного образца, в которую должны быть внесены:</a:t>
            </a:r>
            <a:endParaRPr lang="ru-RU" sz="1800" b="0" strike="noStrike" spc="-1" dirty="0" smtClean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 dirty="0" smtClean="0">
                <a:solidFill>
                  <a:srgbClr val="17375E"/>
                </a:solidFill>
                <a:latin typeface="Times New Roman"/>
              </a:rPr>
              <a:t> результаты медицинских обследований и лабораторных исследований</a:t>
            </a:r>
            <a:endParaRPr lang="ru-RU" sz="1800" b="0" strike="noStrike" spc="-1" dirty="0" smtClean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 dirty="0" smtClean="0">
                <a:solidFill>
                  <a:srgbClr val="17375E"/>
                </a:solidFill>
                <a:latin typeface="Times New Roman"/>
              </a:rPr>
              <a:t> сведения о прививках</a:t>
            </a:r>
            <a:endParaRPr lang="ru-RU" sz="1800" b="0" strike="noStrike" spc="-1" dirty="0" smtClean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 dirty="0" smtClean="0">
                <a:solidFill>
                  <a:srgbClr val="17375E"/>
                </a:solidFill>
                <a:latin typeface="Times New Roman"/>
              </a:rPr>
              <a:t> сведения о перенесенных инфекционных заболеваниях  </a:t>
            </a:r>
            <a:endParaRPr lang="ru-RU" sz="1800" b="0" strike="noStrike" spc="-1" dirty="0" smtClean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 dirty="0" smtClean="0">
                <a:solidFill>
                  <a:srgbClr val="17375E"/>
                </a:solidFill>
                <a:latin typeface="Times New Roman"/>
              </a:rPr>
              <a:t> сведения о прохождении гигиенической подготовки и аттестации </a:t>
            </a:r>
            <a:endParaRPr lang="ru-RU" sz="1800" b="0" strike="noStrike" spc="-1" dirty="0" smtClean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 dirty="0" smtClean="0">
                <a:solidFill>
                  <a:srgbClr val="17375E"/>
                </a:solidFill>
                <a:latin typeface="Times New Roman"/>
              </a:rPr>
              <a:t> допуск к работе</a:t>
            </a:r>
            <a:endParaRPr lang="ru-RU" sz="1800" b="0" strike="noStrike" spc="-1" dirty="0" smtClean="0">
              <a:latin typeface="Arial"/>
            </a:endParaRPr>
          </a:p>
        </p:txBody>
      </p:sp>
      <p:sp>
        <p:nvSpPr>
          <p:cNvPr id="329" name="TextBox 2"/>
          <p:cNvSpPr/>
          <p:nvPr/>
        </p:nvSpPr>
        <p:spPr>
          <a:xfrm>
            <a:off x="323528" y="203040"/>
            <a:ext cx="8064896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организации административно-хозяйственной  деятельности 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0" name="Picture 9" descr="https://www.med2.ru/modules/upload/attachments/Untitled-115.png"/>
          <p:cNvPicPr/>
          <p:nvPr/>
        </p:nvPicPr>
        <p:blipFill>
          <a:blip r:embed="rId2"/>
          <a:stretch/>
        </p:blipFill>
        <p:spPr>
          <a:xfrm>
            <a:off x="597114" y="4274196"/>
            <a:ext cx="2555640" cy="17521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11" descr="http://www.medalyans.su/images/medspravki/079u.jpg"/>
          <p:cNvPicPr/>
          <p:nvPr/>
        </p:nvPicPr>
        <p:blipFill>
          <a:blip r:embed="rId3"/>
          <a:stretch/>
        </p:blipFill>
        <p:spPr>
          <a:xfrm>
            <a:off x="6876256" y="3636000"/>
            <a:ext cx="1697040" cy="194400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2" descr="https://medrussia.org/wp-content/uploads/2017/12/7e465844b86d41c1441a822d998c18b4.jpg"/>
          <p:cNvPicPr/>
          <p:nvPr/>
        </p:nvPicPr>
        <p:blipFill>
          <a:blip r:embed="rId4"/>
          <a:stretch/>
        </p:blipFill>
        <p:spPr>
          <a:xfrm>
            <a:off x="3620160" y="3805920"/>
            <a:ext cx="2679840" cy="177408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3" descr="C:\Documents and Settings\Администратор\Мои документы\Мои рисунки\111эмблема.jpg"/>
          <p:cNvPicPr/>
          <p:nvPr/>
        </p:nvPicPr>
        <p:blipFill>
          <a:blip r:embed="rId5"/>
          <a:stretch/>
        </p:blipFill>
        <p:spPr>
          <a:xfrm>
            <a:off x="8145416" y="133740"/>
            <a:ext cx="674584" cy="65556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4720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уведомлений о  выезде  группы детей за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 Тюменской  области (п.4.5. СП 2.4.3648-20)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 чем за 3 рабочих  дня до  оправления  группы  детей железнодорожным  транспортом информация об  организации указанной поездки направляется  в территориальные органы, уполномоченные на осуществление федерального государственного санитарно-эпидемиологического надзора, по  месту  отправления с указанием следующих сведений: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Наименование/ФИО организатора  отдыха групп  детей;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 местонахождения  организатора;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 выезда, станция отправления, назначения, номер поезда, вагона, его вид;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детей и  сопровождающих;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медицинского  сопровождения (при кол-ве чел.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30 чел. В группе и  в пути следования более 12 часов);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 адрес конечного пункта назначения;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тип питания в пути следования.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085877" y="90802"/>
            <a:ext cx="868829" cy="975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https://im0-tub-ru.yandex.net/i?id=1ed8667f1d9f3b9fa720ebcccedb668a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10298"/>
            <a:ext cx="2562944" cy="1484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5136876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г.Тюмень, Рижская 45а, г.Тюмень, Геологоразведчиков, д.1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Эл.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почта: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nadzor72@tyumen-service.ru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69840"/>
            <a:ext cx="7785720" cy="984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cap="all" spc="-60">
                <a:solidFill>
                  <a:srgbClr val="7A6100"/>
                </a:solidFill>
                <a:latin typeface="Times New Roman"/>
              </a:rPr>
              <a:t>Административная ответственность за нарушение законодательства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Прямоугольник: скругленные углы 3"/>
          <p:cNvSpPr/>
          <p:nvPr/>
        </p:nvSpPr>
        <p:spPr>
          <a:xfrm>
            <a:off x="1402560" y="1082520"/>
            <a:ext cx="6629040" cy="761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2"/>
              </a:gs>
              <a:gs pos="100000">
                <a:srgbClr val="FFDCD8"/>
              </a:gs>
            </a:gsLst>
            <a:lin ang="16200000"/>
          </a:gradFill>
          <a:ln>
            <a:solidFill>
              <a:srgbClr val="DC551F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Ст. 6.7 КоАП РФ «Нарушение санитарно-эпидемиологических требований к условиям отдыха и оздоровления детей, их воспитания и обучения»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6" name="Прямоугольник: скругленные углы 4"/>
          <p:cNvSpPr/>
          <p:nvPr/>
        </p:nvSpPr>
        <p:spPr>
          <a:xfrm>
            <a:off x="249480" y="2381400"/>
            <a:ext cx="4322160" cy="2625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2"/>
              </a:gs>
              <a:gs pos="100000">
                <a:srgbClr val="FFDCD8"/>
              </a:gs>
            </a:gsLst>
            <a:lin ang="16200000"/>
          </a:gradFill>
          <a:ln>
            <a:solidFill>
              <a:srgbClr val="DC551F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Часть 1.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Нарушение санитарно-эпидемиологических требований к условиям отдыха и оздоровления детей, их воспитания и обучения, к техническим, в том числе аудиовизуальным, и иным средствам воспитания и обучения, к учебной мебели, а также к учебникам и иной издательской продукции - влечет  штраф: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на должностных лиц - от 3 тыс. до 7 тыс. руб.; </a:t>
            </a:r>
            <a:endParaRPr lang="ru-RU" sz="14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на юридических лиц - от 30 тыс. до 70 тыс. руб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7" name="Прямоугольник: скругленные углы 8"/>
          <p:cNvSpPr/>
          <p:nvPr/>
        </p:nvSpPr>
        <p:spPr>
          <a:xfrm>
            <a:off x="4811040" y="2395080"/>
            <a:ext cx="4091400" cy="261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2"/>
              </a:gs>
              <a:gs pos="100000">
                <a:srgbClr val="FFDCD8"/>
              </a:gs>
            </a:gsLst>
            <a:lin ang="16200000"/>
          </a:gradFill>
          <a:ln>
            <a:solidFill>
              <a:srgbClr val="DC551F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Часть 2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Повторное совершение административного правонарушения, предусмотренного частью 1 настоящей статьи- влечет штраф: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4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на должностных лиц - от 10 тыс. до 50 тыс. руб. или АПД на срок до 90 суток;</a:t>
            </a:r>
            <a:endParaRPr lang="ru-RU" sz="14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на юридических лиц - от 100 тыс. до 150 тыс. руб. или АПД на срок до 90 суток.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8" name="Прямая со стрелкой 10"/>
          <p:cNvSpPr/>
          <p:nvPr/>
        </p:nvSpPr>
        <p:spPr>
          <a:xfrm flipH="1">
            <a:off x="2971080" y="1903680"/>
            <a:ext cx="456840" cy="46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9" name="Прямая со стрелкой 12"/>
          <p:cNvSpPr/>
          <p:nvPr/>
        </p:nvSpPr>
        <p:spPr>
          <a:xfrm>
            <a:off x="6023160" y="1914840"/>
            <a:ext cx="380520" cy="466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340" name="Рисунок 13"/>
          <p:cNvPicPr/>
          <p:nvPr/>
        </p:nvPicPr>
        <p:blipFill>
          <a:blip r:embed="rId2"/>
          <a:stretch/>
        </p:blipFill>
        <p:spPr>
          <a:xfrm>
            <a:off x="118440" y="1096920"/>
            <a:ext cx="1148760" cy="1148760"/>
          </a:xfrm>
          <a:prstGeom prst="rect">
            <a:avLst/>
          </a:prstGeom>
          <a:ln w="0">
            <a:noFill/>
          </a:ln>
        </p:spPr>
      </p:pic>
      <p:pic>
        <p:nvPicPr>
          <p:cNvPr id="341" name="Рисунок 6"/>
          <p:cNvPicPr/>
          <p:nvPr/>
        </p:nvPicPr>
        <p:blipFill>
          <a:blip r:embed="rId3"/>
          <a:stretch/>
        </p:blipFill>
        <p:spPr>
          <a:xfrm>
            <a:off x="8188200" y="134640"/>
            <a:ext cx="828720" cy="919800"/>
          </a:xfrm>
          <a:prstGeom prst="rect">
            <a:avLst/>
          </a:prstGeom>
          <a:ln w="0">
            <a:noFill/>
          </a:ln>
        </p:spPr>
      </p:pic>
      <p:sp>
        <p:nvSpPr>
          <p:cNvPr id="342" name="Прямоугольник: скругленные углы 3"/>
          <p:cNvSpPr/>
          <p:nvPr/>
        </p:nvSpPr>
        <p:spPr>
          <a:xfrm>
            <a:off x="942120" y="5119920"/>
            <a:ext cx="7660080" cy="164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2"/>
              </a:gs>
              <a:gs pos="100000">
                <a:srgbClr val="FFDCD8"/>
              </a:gs>
            </a:gsLst>
            <a:lin ang="16200000"/>
          </a:gradFill>
          <a:ln>
            <a:solidFill>
              <a:srgbClr val="DC551F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Ст. 6.4 КоАП РФ «Нарушение санитарно-эпидемиологических требований к эксплуатации жилых помещений и общественных помещений, зданий, сооружений и транспорта» влечет штраф: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на должностных  лиц- от 1 тыс. до 2 тыс. руб.</a:t>
            </a:r>
            <a:endParaRPr lang="ru-RU" sz="1400" b="0" strike="noStrike" spc="-1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на юридических лиц- от 10 тыс. до 20 тыс. руб. или АПД на срок до 90 суток.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23640" y="160200"/>
            <a:ext cx="8229240" cy="822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2800"/>
              <a:t/>
            </a:r>
            <a:br>
              <a:rPr sz="2800"/>
            </a:br>
            <a:r>
              <a:rPr lang="ru-RU" sz="2800" b="1" strike="noStrike" cap="all" spc="-1">
                <a:solidFill>
                  <a:srgbClr val="000000"/>
                </a:solidFill>
                <a:latin typeface="Times New Roman"/>
              </a:rPr>
              <a:t>Профилактика новой коронавирусной инфекции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307800" y="1046160"/>
            <a:ext cx="8581320" cy="2670872"/>
          </a:xfrm>
          <a:prstGeom prst="rect">
            <a:avLst/>
          </a:prstGeom>
          <a:solidFill>
            <a:srgbClr val="FFFFFF"/>
          </a:solidFill>
          <a:ln w="28440">
            <a:solidFill>
              <a:srgbClr val="DC5924"/>
            </a:solidFill>
            <a:round/>
          </a:ln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</a:rPr>
              <a:t>В связи с имеющимся риском распространения новой </a:t>
            </a:r>
            <a:r>
              <a:rPr lang="ru-RU" sz="2100" b="0" strike="noStrike" spc="-1" dirty="0" err="1">
                <a:solidFill>
                  <a:srgbClr val="000000"/>
                </a:solidFill>
                <a:latin typeface="Times New Roman"/>
              </a:rPr>
              <a:t>коронавирусной</a:t>
            </a:r>
            <a:r>
              <a:rPr lang="ru-RU" sz="2100" b="0" strike="noStrike" spc="-1" dirty="0">
                <a:solidFill>
                  <a:srgbClr val="6E2C12"/>
                </a:solidFill>
                <a:latin typeface="Times New Roman"/>
              </a:rPr>
              <a:t> </a:t>
            </a: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</a:rPr>
              <a:t>инфекции (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</a:rPr>
              <a:t>COVID-19)</a:t>
            </a: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</a:rPr>
              <a:t> работа оздоровительных организаций в 2023 году осуществляется при строгом соблюдении санитарных правил СП </a:t>
            </a:r>
            <a:r>
              <a:rPr lang="ru-RU" sz="2100" b="0" strike="noStrike" spc="-1" dirty="0" smtClean="0">
                <a:solidFill>
                  <a:srgbClr val="000000"/>
                </a:solidFill>
                <a:latin typeface="Times New Roman"/>
              </a:rPr>
              <a:t>3.1/2.4.3598-20 «</a:t>
            </a: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</a:rPr>
              <a:t>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2100" b="0" strike="noStrike" spc="-1" dirty="0" err="1">
                <a:solidFill>
                  <a:srgbClr val="000000"/>
                </a:solidFill>
                <a:latin typeface="Times New Roman"/>
              </a:rPr>
              <a:t>коронавирусной</a:t>
            </a: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</a:rPr>
              <a:t> инфекции (COVID-19</a:t>
            </a:r>
            <a:r>
              <a:rPr lang="ru-RU" sz="2100" b="0" strike="noStrike" spc="-1" dirty="0" smtClean="0">
                <a:solidFill>
                  <a:srgbClr val="000000"/>
                </a:solidFill>
                <a:latin typeface="Times New Roman"/>
              </a:rPr>
              <a:t>)»</a:t>
            </a:r>
            <a:endParaRPr lang="ru-RU" sz="21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7" name="Picture 6" descr="https://im0-tub-ru.yandex.net/i?id=6370c3e6dd407494a2ac7b9d2744ed7d-l&amp;ref=rim&amp;n=13&amp;w=864&amp;h=691"/>
          <p:cNvPicPr/>
          <p:nvPr/>
        </p:nvPicPr>
        <p:blipFill>
          <a:blip r:embed="rId2"/>
          <a:stretch/>
        </p:blipFill>
        <p:spPr>
          <a:xfrm>
            <a:off x="1316880" y="5638680"/>
            <a:ext cx="1449720" cy="115920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8201880" y="78480"/>
            <a:ext cx="687240" cy="77220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9" name="Picture 4" descr="http://dhshbel.ru/uploads/image/context/lshchm4-idfi.jpg"/>
          <p:cNvPicPr/>
          <p:nvPr/>
        </p:nvPicPr>
        <p:blipFill>
          <a:blip r:embed="rId4"/>
          <a:stretch/>
        </p:blipFill>
        <p:spPr>
          <a:xfrm>
            <a:off x="0" y="3717032"/>
            <a:ext cx="3633480" cy="2088232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6" descr="https://school-aryg-uzyu.rtyva.ru/wp-content/uploads/2020/09/fad9478a3744145dd74f1d4594f04290.png"/>
          <p:cNvPicPr/>
          <p:nvPr/>
        </p:nvPicPr>
        <p:blipFill>
          <a:blip r:embed="rId5"/>
          <a:stretch/>
        </p:blipFill>
        <p:spPr>
          <a:xfrm>
            <a:off x="3995936" y="3505320"/>
            <a:ext cx="5040560" cy="329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Прямоугольник 2"/>
          <p:cNvSpPr/>
          <p:nvPr/>
        </p:nvSpPr>
        <p:spPr>
          <a:xfrm>
            <a:off x="-15120" y="32400"/>
            <a:ext cx="90673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ПРОФИЛАКТИКА НОВОЙ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КОРОНАВИРУСНОЙ ИНФЕКЦИИ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52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210520" y="32400"/>
            <a:ext cx="661320" cy="74304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3" name="Прямоугольник: скругленные углы 4"/>
          <p:cNvSpPr/>
          <p:nvPr/>
        </p:nvSpPr>
        <p:spPr>
          <a:xfrm>
            <a:off x="194400" y="986760"/>
            <a:ext cx="4323960" cy="1060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Запрещается проведение массовых мероприятий </a:t>
            </a: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с участием различных групп лиц (отрядов), а также массовых мероприятий с привлечением лиц из иных организаций </a:t>
            </a: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в закрытых помещениях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4" name="Прямоугольник: скругленные углы 6"/>
          <p:cNvSpPr/>
          <p:nvPr/>
        </p:nvSpPr>
        <p:spPr>
          <a:xfrm>
            <a:off x="4788000" y="986760"/>
            <a:ext cx="4176000" cy="1217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Генеральная уборка </a:t>
            </a: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всех помещений проводится с применением моющих и дезинфицирующих средств и очисткой вентиляционных решеток непосредственно перед началом функционирования Организации, </a:t>
            </a: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далее раз в неделю.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5" name="Прямоугольник: скругленные углы 7"/>
          <p:cNvSpPr/>
          <p:nvPr/>
        </p:nvSpPr>
        <p:spPr>
          <a:xfrm>
            <a:off x="209520" y="2145960"/>
            <a:ext cx="4323960" cy="1367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При входе в Организацию </a:t>
            </a: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проводится термометрия </a:t>
            </a: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с занесением ее результатов в журнал в отношении лиц с температурой тела 37,1°С. При круглосуточном режиме работы Организации термометрия проводится не менее двух раз в сутки (утром и вечером)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6" name="Прямоугольник: скругленные углы 8"/>
          <p:cNvSpPr/>
          <p:nvPr/>
        </p:nvSpPr>
        <p:spPr>
          <a:xfrm>
            <a:off x="4780800" y="2310120"/>
            <a:ext cx="4190760" cy="834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Проводится </a:t>
            </a: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ежедневная влажная уборка </a:t>
            </a: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помещений с применением дезинфицирующих средств с обработкой всех контактных поверхностей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7" name="Прямоугольник: скругленные углы 10"/>
          <p:cNvSpPr/>
          <p:nvPr/>
        </p:nvSpPr>
        <p:spPr>
          <a:xfrm>
            <a:off x="276120" y="4528440"/>
            <a:ext cx="4190760" cy="653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Обеспечивается регулярное </a:t>
            </a: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обеззараживание воздуха</a:t>
            </a: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 и проветривание помещений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8" name="Прямоугольник: скругленные углы 11"/>
          <p:cNvSpPr/>
          <p:nvPr/>
        </p:nvSpPr>
        <p:spPr>
          <a:xfrm>
            <a:off x="228600" y="3688560"/>
            <a:ext cx="4366080" cy="619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7A6100"/>
                </a:solidFill>
                <a:latin typeface="Times New Roman"/>
              </a:rPr>
              <a:t> </a:t>
            </a: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Работа  обслуживающего персонала организуется с использованием </a:t>
            </a: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МАСОК и ПЕРЧАТОК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9" name="Прямоугольник: скругленные углы 12"/>
          <p:cNvSpPr/>
          <p:nvPr/>
        </p:nvSpPr>
        <p:spPr>
          <a:xfrm>
            <a:off x="4788000" y="3270960"/>
            <a:ext cx="4190760" cy="1257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Обеспечение условий для гигиенической обработки рук с применением кожных </a:t>
            </a: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антисептиков при входе в Организацию, помещения для приема пищи, санитарные узлы и туалетные комнаты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60" name="Picture 4"/>
          <p:cNvPicPr/>
          <p:nvPr/>
        </p:nvPicPr>
        <p:blipFill>
          <a:blip r:embed="rId3"/>
          <a:stretch/>
        </p:blipFill>
        <p:spPr>
          <a:xfrm>
            <a:off x="2245680" y="5254920"/>
            <a:ext cx="1335600" cy="98028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14"/>
          <p:cNvPicPr/>
          <p:nvPr/>
        </p:nvPicPr>
        <p:blipFill>
          <a:blip r:embed="rId4"/>
          <a:stretch/>
        </p:blipFill>
        <p:spPr>
          <a:xfrm>
            <a:off x="93240" y="5580360"/>
            <a:ext cx="2016000" cy="1247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62" name="Picture 8"/>
          <p:cNvPicPr/>
          <p:nvPr/>
        </p:nvPicPr>
        <p:blipFill>
          <a:blip r:embed="rId5"/>
          <a:stretch/>
        </p:blipFill>
        <p:spPr>
          <a:xfrm>
            <a:off x="3468960" y="5697360"/>
            <a:ext cx="1319040" cy="1076040"/>
          </a:xfrm>
          <a:prstGeom prst="rect">
            <a:avLst/>
          </a:prstGeom>
          <a:ln w="0">
            <a:noFill/>
          </a:ln>
          <a:effectLst>
            <a:outerShdw dist="50760" dir="54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363" name="Прямоугольник: скругленные углы 10"/>
          <p:cNvSpPr/>
          <p:nvPr/>
        </p:nvSpPr>
        <p:spPr>
          <a:xfrm>
            <a:off x="4788000" y="4627080"/>
            <a:ext cx="4218480" cy="16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C00000"/>
                </a:solidFill>
                <a:latin typeface="Times New Roman"/>
              </a:rPr>
              <a:t>Посещение бассейнов допускается по расписанию отдельными группами лиц (групповая ячейка, класс, отряд и иные). Проведение дезинфекции контактных поверхностей и обеззараживания воздуха в раздевалках после каждого посещения бассейна отдельной группой лиц.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9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cap="all" spc="-60">
                <a:solidFill>
                  <a:srgbClr val="7A6100"/>
                </a:solidFill>
                <a:latin typeface="Times New Roman"/>
              </a:rPr>
              <a:t>Административная ответственность </a:t>
            </a:r>
            <a:r>
              <a:rPr sz="2800"/>
              <a:t/>
            </a:r>
            <a:br>
              <a:rPr sz="2800"/>
            </a:br>
            <a:r>
              <a:rPr lang="ru-RU" sz="2800" b="0" strike="noStrike" cap="all" spc="-60">
                <a:solidFill>
                  <a:srgbClr val="7A6100"/>
                </a:solidFill>
                <a:latin typeface="Times New Roman"/>
              </a:rPr>
              <a:t>за нарушение законодательства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Прямоугольник: скругленные углы 3"/>
          <p:cNvSpPr/>
          <p:nvPr/>
        </p:nvSpPr>
        <p:spPr>
          <a:xfrm>
            <a:off x="1589760" y="1233360"/>
            <a:ext cx="6629040" cy="60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Ст. 6.3 КоАП РФ «Нарушение законодательства в области обеспечения санитарно-эпидемиологического благополучия населения»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66" name="Прямоугольник: скругленные углы 4"/>
          <p:cNvSpPr/>
          <p:nvPr/>
        </p:nvSpPr>
        <p:spPr>
          <a:xfrm>
            <a:off x="498240" y="2388240"/>
            <a:ext cx="4017600" cy="307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Часть 1.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 Нарушение законодательства в области обеспечения санитарно-эпидемиологического благополучия населения, выразившееся в нарушении действующих санитарных правил и гигиенических нормативов, невыполнении санитарно-гигиенических и противоэпидемических мероприятий.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Влечет: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предупреждение или штраф</a:t>
            </a:r>
            <a:endParaRPr lang="ru-RU" sz="12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 на граждан 100-500 рублей; </a:t>
            </a:r>
            <a:endParaRPr lang="ru-RU" sz="12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на должностных лиц - от 500 до 1 тыс. рублей; </a:t>
            </a:r>
            <a:endParaRPr lang="ru-RU" sz="12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ИП - от 500 до 1 тыс. руб. или АПД на срок до 90 суток; </a:t>
            </a:r>
            <a:endParaRPr lang="ru-RU" sz="12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на юридических лиц - от 10 тыс. до 20 тыс. руб. или АПД на срок до 90 суток.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67" name="Прямоугольник: скругленные углы 8"/>
          <p:cNvSpPr/>
          <p:nvPr/>
        </p:nvSpPr>
        <p:spPr>
          <a:xfrm>
            <a:off x="5001480" y="2388240"/>
            <a:ext cx="3989880" cy="383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Часть 2.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Те же действия (бездействие), совершенные в период режима чрезвычайной ситуации или при возникновении угрозы распространения заболевания, представляющего опасность для окружающих, либо в период осуществления на соответствующей территории ограничительных мероприятий (карантина), либо невыполнение в установленный срок выданного в указанные периоды законного предписания (постановления) или требования органа (должностного лица), осуществляющего федеральный государственный санитарно-эпидемиологический надзор, о проведении санитарно-противоэпидемических (профилактических) мероприятий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Влечет штраф: </a:t>
            </a:r>
            <a:endParaRPr lang="ru-RU" sz="11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на граждан в размере от 15 тысяч до 40 тыс. руб.;</a:t>
            </a:r>
            <a:endParaRPr lang="ru-RU" sz="11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на должностных лиц - от 50 тыс. до 150 тыс. руб.;</a:t>
            </a:r>
            <a:endParaRPr lang="ru-RU" sz="11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ИП - от 50 ты. До 150 тыс. руб. или АПД на срок до 90 суток;</a:t>
            </a:r>
            <a:endParaRPr lang="ru-RU" sz="1100" b="0" strike="noStrike" spc="-1">
              <a:latin typeface="Arial"/>
            </a:endParaRPr>
          </a:p>
          <a:p>
            <a:pPr marL="171360" indent="-1713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на юридических лиц - от 200 тысяч до 500 тыс. руб. или АПД на срок до 90 суток.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8" name="Прямая со стрелкой 10"/>
          <p:cNvSpPr/>
          <p:nvPr/>
        </p:nvSpPr>
        <p:spPr>
          <a:xfrm flipH="1">
            <a:off x="3304440" y="1915560"/>
            <a:ext cx="151920" cy="43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C5924"/>
            </a:solidFill>
            <a:round/>
            <a:tailEnd type="triangle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69" name="Прямая со стрелкой 12"/>
          <p:cNvSpPr/>
          <p:nvPr/>
        </p:nvSpPr>
        <p:spPr>
          <a:xfrm>
            <a:off x="6483960" y="1855080"/>
            <a:ext cx="151920" cy="51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C5924"/>
            </a:solidFill>
            <a:round/>
            <a:tailEnd type="triangle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370" name="Рисунок 13"/>
          <p:cNvPicPr/>
          <p:nvPr/>
        </p:nvPicPr>
        <p:blipFill>
          <a:blip r:embed="rId2"/>
          <a:stretch/>
        </p:blipFill>
        <p:spPr>
          <a:xfrm>
            <a:off x="123840" y="1119600"/>
            <a:ext cx="1247400" cy="1247400"/>
          </a:xfrm>
          <a:prstGeom prst="rect">
            <a:avLst/>
          </a:prstGeom>
          <a:ln w="0">
            <a:noFill/>
          </a:ln>
        </p:spPr>
      </p:pic>
      <p:sp>
        <p:nvSpPr>
          <p:cNvPr id="371" name="Прямоугольник: скругленные углы 14"/>
          <p:cNvSpPr/>
          <p:nvPr/>
        </p:nvSpPr>
        <p:spPr>
          <a:xfrm>
            <a:off x="318240" y="5735880"/>
            <a:ext cx="4723920" cy="896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Часть 3 «Действия (бездействие), предусмотренные частью 2 настоящей статьи, повлекшие причинение вреда здоровью человека или смерть человека, если эти действия (бездействие) не содержат уголовно наказуемого деяния»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72" name="Прямая со стрелкой 16"/>
          <p:cNvSpPr/>
          <p:nvPr/>
        </p:nvSpPr>
        <p:spPr>
          <a:xfrm>
            <a:off x="4719240" y="1855080"/>
            <a:ext cx="37800" cy="3892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C5924"/>
            </a:solidFill>
            <a:round/>
            <a:tailEnd type="triangle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373" name="Рисунок 17"/>
          <p:cNvPicPr/>
          <p:nvPr/>
        </p:nvPicPr>
        <p:blipFill>
          <a:blip r:embed="rId3"/>
          <a:stretch/>
        </p:blipFill>
        <p:spPr>
          <a:xfrm>
            <a:off x="8181000" y="110880"/>
            <a:ext cx="810000" cy="89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0"/>
            <a:ext cx="9143280" cy="10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6E2C12"/>
                </a:solidFill>
                <a:latin typeface="Times New Roman"/>
              </a:rPr>
              <a:t>САНИТАРНЫЕ ПРАВИЛА И НОРМАТИВЫ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62000" y="1251000"/>
            <a:ext cx="7416000" cy="913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СП 2.4.3648-20 "Санитарно-эпидемиологические требования к организациям воспитания и обучения, отдыха и оздоровления детей и молодежи"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179640" y="2493000"/>
            <a:ext cx="7398360" cy="913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СанПиН 2.3/2.4.3590-20 "Санитарно-эпидемиологические требования к организации общественного питания населения"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sz="1800"/>
              <a:t/>
            </a:r>
            <a:br>
              <a:rPr sz="1800"/>
            </a:b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7578360" y="1298880"/>
            <a:ext cx="1424880" cy="81828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 01.01.2021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7578360" y="2505960"/>
            <a:ext cx="1424880" cy="82008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 01.01.2021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7578360" y="3970080"/>
            <a:ext cx="1424880" cy="81828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 01.09.2021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7578360" y="5517360"/>
            <a:ext cx="1424880" cy="82008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01.03.2021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28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8329320" y="0"/>
            <a:ext cx="673920" cy="7200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9" name="CustomShape 8"/>
          <p:cNvSpPr/>
          <p:nvPr/>
        </p:nvSpPr>
        <p:spPr>
          <a:xfrm>
            <a:off x="162000" y="5477040"/>
            <a:ext cx="7416000" cy="100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СанПиН 1.2.3685-21 "Гигиенические нормативы и требования к обеспечению безопасности и (или) безвредности для человека факторов среды обитания "</a:t>
            </a:r>
            <a:r>
              <a:rPr lang="en-US" sz="2000" b="0" strike="noStrike" spc="-1">
                <a:solidFill>
                  <a:srgbClr val="6D1014"/>
                </a:solidFill>
                <a:latin typeface="Times New Roman"/>
              </a:rPr>
              <a:t> (</a:t>
            </a: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Раздел 6)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0" name="CustomShape 9"/>
          <p:cNvSpPr/>
          <p:nvPr/>
        </p:nvSpPr>
        <p:spPr>
          <a:xfrm>
            <a:off x="153000" y="3623400"/>
            <a:ext cx="7425000" cy="151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СанПиН 3.3686-21 " Санитарно-эпидемиологические требования по профилактике инфекционных болезней"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/>
          <p:nvPr/>
        </p:nvSpPr>
        <p:spPr>
          <a:xfrm>
            <a:off x="741240" y="99072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100" b="1" strike="noStrike" spc="-1">
                <a:solidFill>
                  <a:srgbClr val="6D1014"/>
                </a:solidFill>
                <a:latin typeface="Lucida Sans Unicode"/>
              </a:rPr>
              <a:t>Благодарю за внимание!</a:t>
            </a:r>
            <a:endParaRPr lang="ru-RU" sz="4100" b="0" strike="noStrike" spc="-1">
              <a:latin typeface="Arial"/>
            </a:endParaRPr>
          </a:p>
        </p:txBody>
      </p:sp>
      <p:pic>
        <p:nvPicPr>
          <p:cNvPr id="375" name="Picture 2"/>
          <p:cNvPicPr/>
          <p:nvPr/>
        </p:nvPicPr>
        <p:blipFill>
          <a:blip r:embed="rId2"/>
          <a:stretch/>
        </p:blipFill>
        <p:spPr>
          <a:xfrm>
            <a:off x="2666880" y="1981080"/>
            <a:ext cx="4419000" cy="4280040"/>
          </a:xfrm>
          <a:prstGeom prst="rect">
            <a:avLst/>
          </a:prstGeom>
          <a:ln w="0">
            <a:noFill/>
          </a:ln>
        </p:spPr>
      </p:pic>
      <p:pic>
        <p:nvPicPr>
          <p:cNvPr id="376" name="Рисунок 3"/>
          <p:cNvPicPr/>
          <p:nvPr/>
        </p:nvPicPr>
        <p:blipFill>
          <a:blip r:embed="rId3"/>
          <a:stretch/>
        </p:blipFill>
        <p:spPr>
          <a:xfrm>
            <a:off x="8160120" y="0"/>
            <a:ext cx="810000" cy="89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5840" y="11160"/>
            <a:ext cx="8310240" cy="100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6E2C12"/>
                </a:solidFill>
                <a:latin typeface="Times New Roman"/>
              </a:rPr>
              <a:t>САНИТАРНЫЕ ПРАВИЛА И НОРМАТИВЫ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14200" y="2923560"/>
            <a:ext cx="7502400" cy="2218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СанПиН 2.1.3684-21 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7716960" y="3321000"/>
            <a:ext cx="1329120" cy="82008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 01.03.2021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7716960" y="1268640"/>
            <a:ext cx="1329120" cy="82008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 01.01.2021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7716960" y="5373360"/>
            <a:ext cx="1329120" cy="82008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 01.01.2021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36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8091000" y="61200"/>
            <a:ext cx="820800" cy="85284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7" name="CustomShape 6"/>
          <p:cNvSpPr/>
          <p:nvPr/>
        </p:nvSpPr>
        <p:spPr>
          <a:xfrm>
            <a:off x="290520" y="1052640"/>
            <a:ext cx="7426080" cy="16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коронавирусной инфекции (COVID-19)»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191880" y="5373360"/>
            <a:ext cx="7524720" cy="897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3E3"/>
              </a:gs>
              <a:gs pos="100000">
                <a:srgbClr val="E7E7F0"/>
              </a:gs>
            </a:gsLst>
            <a:lin ang="16200000"/>
          </a:gradFill>
          <a:ln>
            <a:solidFill>
              <a:srgbClr val="9496A8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6D1014"/>
                </a:solidFill>
                <a:latin typeface="Times New Roman"/>
              </a:rPr>
              <a:t>СП 2.2.3670-20 «Санитарно-эпидемиологические требования к условиям труда»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/>
          <p:cNvPicPr/>
          <p:nvPr/>
        </p:nvPicPr>
        <p:blipFill>
          <a:blip r:embed="rId2"/>
          <a:srcRect l="24021" t="10432" r="20309" b="7764"/>
          <a:stretch/>
        </p:blipFill>
        <p:spPr>
          <a:xfrm>
            <a:off x="251640" y="1052640"/>
            <a:ext cx="4031280" cy="25912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40" name="Picture 3"/>
          <p:cNvPicPr/>
          <p:nvPr/>
        </p:nvPicPr>
        <p:blipFill>
          <a:blip r:embed="rId3"/>
          <a:srcRect l="23518" t="11006" r="19512" b="23783"/>
          <a:stretch/>
        </p:blipFill>
        <p:spPr>
          <a:xfrm>
            <a:off x="4572000" y="1052640"/>
            <a:ext cx="4024800" cy="25912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41" name="Picture 5"/>
          <p:cNvPicPr/>
          <p:nvPr/>
        </p:nvPicPr>
        <p:blipFill>
          <a:blip r:embed="rId4"/>
          <a:srcRect l="24687" t="10709" r="19868" b="22870"/>
          <a:stretch/>
        </p:blipFill>
        <p:spPr>
          <a:xfrm>
            <a:off x="4572000" y="3933000"/>
            <a:ext cx="4031280" cy="26632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42" name="Picture 6"/>
          <p:cNvPicPr/>
          <p:nvPr/>
        </p:nvPicPr>
        <p:blipFill>
          <a:blip r:embed="rId5"/>
          <a:srcRect l="16668" t="6345" r="15477" b="15345"/>
          <a:stretch/>
        </p:blipFill>
        <p:spPr>
          <a:xfrm>
            <a:off x="251640" y="3933000"/>
            <a:ext cx="4103280" cy="26632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43" name="Стрелка вправо 8"/>
          <p:cNvSpPr/>
          <p:nvPr/>
        </p:nvSpPr>
        <p:spPr>
          <a:xfrm>
            <a:off x="4140000" y="2061000"/>
            <a:ext cx="646920" cy="48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Стрелка вправо 9"/>
          <p:cNvSpPr/>
          <p:nvPr/>
        </p:nvSpPr>
        <p:spPr>
          <a:xfrm rot="5400000">
            <a:off x="6147720" y="3510720"/>
            <a:ext cx="646920" cy="48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Стрелка вправо 10"/>
          <p:cNvSpPr/>
          <p:nvPr/>
        </p:nvSpPr>
        <p:spPr>
          <a:xfrm rot="10800000">
            <a:off x="3997080" y="5446440"/>
            <a:ext cx="646920" cy="48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Овал 11"/>
          <p:cNvSpPr/>
          <p:nvPr/>
        </p:nvSpPr>
        <p:spPr>
          <a:xfrm>
            <a:off x="179640" y="1989000"/>
            <a:ext cx="1510920" cy="79092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TextBox 12"/>
          <p:cNvSpPr/>
          <p:nvPr/>
        </p:nvSpPr>
        <p:spPr>
          <a:xfrm>
            <a:off x="0" y="188640"/>
            <a:ext cx="8769600" cy="74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300" b="1" strike="noStrike" cap="all" spc="-1">
                <a:solidFill>
                  <a:srgbClr val="16515F"/>
                </a:solidFill>
                <a:latin typeface="Times New Roman"/>
                <a:ea typeface="DejaVu Sans"/>
              </a:rPr>
              <a:t>обновленные санитарные правила и нормативы </a:t>
            </a:r>
            <a:r>
              <a:rPr sz="2400"/>
              <a:t/>
            </a:r>
            <a:br>
              <a:rPr sz="2400"/>
            </a:br>
            <a:r>
              <a:rPr lang="en-US" sz="2000" b="1" strike="noStrike" cap="all" spc="-1">
                <a:solidFill>
                  <a:srgbClr val="16515F"/>
                </a:solidFill>
                <a:latin typeface="Times New Roman"/>
                <a:ea typeface="DejaVu Sans"/>
              </a:rPr>
              <a:t> www.rospotrebnadzor.ru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48" name="Picture 10" descr="C:\Documents and Settings\Администратор\Мои документы\Мои рисунки\111эмблема.jpg"/>
          <p:cNvPicPr/>
          <p:nvPr/>
        </p:nvPicPr>
        <p:blipFill>
          <a:blip r:embed="rId6"/>
          <a:stretch/>
        </p:blipFill>
        <p:spPr>
          <a:xfrm>
            <a:off x="8597160" y="0"/>
            <a:ext cx="545760" cy="56448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Прямоугольник 26"/>
          <p:cNvSpPr/>
          <p:nvPr/>
        </p:nvSpPr>
        <p:spPr>
          <a:xfrm>
            <a:off x="4212000" y="3429000"/>
            <a:ext cx="3912840" cy="71892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181717"/>
                </a:solidFill>
                <a:latin typeface="Times New Roman"/>
                <a:ea typeface="DejaVu Sans"/>
              </a:rPr>
              <a:t>Деятельность по организации отдыха детей и их оздоровления, в том числе лагеря с дневным пребыванием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0" name="Прямоугольник 28"/>
          <p:cNvSpPr/>
          <p:nvPr/>
        </p:nvSpPr>
        <p:spPr>
          <a:xfrm>
            <a:off x="4214520" y="4797000"/>
            <a:ext cx="3885120" cy="205992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500" b="1" strike="noStrike" spc="-1">
                <a:solidFill>
                  <a:srgbClr val="181717"/>
                </a:solidFill>
                <a:latin typeface="Times New Roman"/>
                <a:ea typeface="DejaVu Sans"/>
              </a:rPr>
              <a:t>Деятельность по организации общественного питания детей в организациях, осуществляющих </a:t>
            </a:r>
            <a:r>
              <a:rPr lang="ru-RU" sz="1500" b="0" strike="noStrike" spc="-1">
                <a:solidFill>
                  <a:srgbClr val="181717"/>
                </a:solidFill>
                <a:latin typeface="Times New Roman"/>
                <a:ea typeface="DejaVu Sans"/>
              </a:rPr>
              <a:t>образовательную </a:t>
            </a:r>
            <a:r>
              <a:rPr lang="ru-RU" sz="1500" b="1" strike="noStrike" spc="-1">
                <a:solidFill>
                  <a:srgbClr val="181717"/>
                </a:solidFill>
                <a:latin typeface="Times New Roman"/>
                <a:ea typeface="DejaVu Sans"/>
              </a:rPr>
              <a:t>деятельность</a:t>
            </a:r>
            <a:r>
              <a:rPr lang="ru-RU" sz="1500" b="0" strike="noStrike" spc="-1">
                <a:solidFill>
                  <a:srgbClr val="181717"/>
                </a:solidFill>
                <a:latin typeface="Times New Roman"/>
                <a:ea typeface="DejaVu Sans"/>
              </a:rPr>
              <a:t>, оказание услуг по воспитанию и обучению, уходу и присмотру за детьми, </a:t>
            </a:r>
            <a:r>
              <a:rPr lang="ru-RU" sz="1500" b="1" strike="noStrike" spc="-1">
                <a:solidFill>
                  <a:srgbClr val="181717"/>
                </a:solidFill>
                <a:latin typeface="Times New Roman"/>
                <a:ea typeface="DejaVu Sans"/>
              </a:rPr>
              <a:t>отдыху и оздоровлению, </a:t>
            </a:r>
            <a:r>
              <a:rPr lang="ru-RU" sz="1500" b="0" strike="noStrike" spc="-1">
                <a:solidFill>
                  <a:srgbClr val="181717"/>
                </a:solidFill>
                <a:latin typeface="Times New Roman"/>
                <a:ea typeface="DejaVu Sans"/>
              </a:rPr>
              <a:t>предоставлению мест временного проживания, социальных, медицинских услуг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51" name="Прямоугольник 27"/>
          <p:cNvSpPr/>
          <p:nvPr/>
        </p:nvSpPr>
        <p:spPr>
          <a:xfrm>
            <a:off x="4212000" y="4221000"/>
            <a:ext cx="3912840" cy="50292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181717"/>
                </a:solidFill>
                <a:latin typeface="Times New Roman"/>
                <a:ea typeface="DejaVu Sans"/>
              </a:rPr>
              <a:t>Деятельность детских лагерей на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181717"/>
                </a:solidFill>
                <a:latin typeface="Times New Roman"/>
                <a:ea typeface="DejaVu Sans"/>
              </a:rPr>
              <a:t>время каникул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2" name="Стрелка вниз 31"/>
          <p:cNvSpPr/>
          <p:nvPr/>
        </p:nvSpPr>
        <p:spPr>
          <a:xfrm>
            <a:off x="1979640" y="2565000"/>
            <a:ext cx="371160" cy="372600"/>
          </a:xfrm>
          <a:prstGeom prst="downArrow">
            <a:avLst>
              <a:gd name="adj1" fmla="val 57408"/>
              <a:gd name="adj2" fmla="val 50000"/>
            </a:avLst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  <p:sp>
        <p:nvSpPr>
          <p:cNvPr id="253" name="Стрелка вниз 20"/>
          <p:cNvSpPr/>
          <p:nvPr/>
        </p:nvSpPr>
        <p:spPr>
          <a:xfrm>
            <a:off x="1979640" y="4149000"/>
            <a:ext cx="371160" cy="372600"/>
          </a:xfrm>
          <a:prstGeom prst="downArrow">
            <a:avLst>
              <a:gd name="adj1" fmla="val 57408"/>
              <a:gd name="adj2" fmla="val 50000"/>
            </a:avLst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  <p:sp>
        <p:nvSpPr>
          <p:cNvPr id="254" name="PlaceHolder 1"/>
          <p:cNvSpPr/>
          <p:nvPr/>
        </p:nvSpPr>
        <p:spPr>
          <a:xfrm>
            <a:off x="50400" y="0"/>
            <a:ext cx="909252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91520" rIns="143640" bIns="19152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sz="1800"/>
              <a:t/>
            </a:r>
            <a:br>
              <a:rPr sz="1800"/>
            </a:br>
            <a:r>
              <a:rPr lang="ru-RU" sz="2800" b="1" strike="noStrike" spc="-1">
                <a:solidFill>
                  <a:srgbClr val="0D0D0D"/>
                </a:solidFill>
                <a:latin typeface="Times New Roman"/>
              </a:rPr>
              <a:t>РЕЕСТР</a:t>
            </a:r>
            <a:r>
              <a:rPr lang="ru-RU" sz="3200" b="1" strike="noStrike" spc="-1">
                <a:solidFill>
                  <a:srgbClr val="0D0D0D"/>
                </a:solidFill>
                <a:latin typeface="Times New Roman"/>
              </a:rPr>
              <a:t> </a:t>
            </a:r>
            <a:r>
              <a:rPr lang="ru-RU" sz="2800" b="1" strike="noStrike" spc="-1">
                <a:solidFill>
                  <a:srgbClr val="0D0D0D"/>
                </a:solidFill>
                <a:latin typeface="Times New Roman"/>
              </a:rPr>
              <a:t>ОБЪЕКТОВ КОНТРОЛЯ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55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201160" y="0"/>
            <a:ext cx="747360" cy="8586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6" name="Прямоугольник 5"/>
          <p:cNvSpPr/>
          <p:nvPr/>
        </p:nvSpPr>
        <p:spPr>
          <a:xfrm>
            <a:off x="179640" y="620640"/>
            <a:ext cx="4043160" cy="1905840"/>
          </a:xfrm>
          <a:prstGeom prst="rect">
            <a:avLst/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РФ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от 30.06.2021 № 1100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«О федеральном государственном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санитарно-эпидемиологическом контроле (надзоре)»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57" name="Прямоугольник 1"/>
          <p:cNvSpPr/>
          <p:nvPr/>
        </p:nvSpPr>
        <p:spPr>
          <a:xfrm>
            <a:off x="4212000" y="1412640"/>
            <a:ext cx="4930920" cy="134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0D0D0D"/>
              </a:buClr>
              <a:buFont typeface="Wingdings" charset="2"/>
              <a:buChar char=""/>
            </a:pPr>
            <a:r>
              <a:rPr lang="ru-RU" sz="16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Для отдельных видов деятельности с особой социальной значимостью установлена единая категория риска, не предусматривающая расчета категории риска в зависимости от масштаба воздействия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8" name="Прямоугольник 2"/>
          <p:cNvSpPr/>
          <p:nvPr/>
        </p:nvSpPr>
        <p:spPr>
          <a:xfrm>
            <a:off x="4160520" y="620640"/>
            <a:ext cx="4982400" cy="75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0D0D0D"/>
              </a:buClr>
              <a:buFont typeface="Wingdings" charset="2"/>
              <a:buChar char=""/>
            </a:pPr>
            <a:r>
              <a:rPr lang="ru-RU" sz="16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Устанавливает порядок организации и осуществления  контроля (надзора) с применением риск-ориентированного подхода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9" name="Прямоугольник 23"/>
          <p:cNvSpPr/>
          <p:nvPr/>
        </p:nvSpPr>
        <p:spPr>
          <a:xfrm>
            <a:off x="160560" y="4581000"/>
            <a:ext cx="3994200" cy="203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990000"/>
                </a:solidFill>
                <a:latin typeface="Times New Roman"/>
                <a:ea typeface="DejaVu Sans"/>
              </a:rPr>
              <a:t>ИТОГИ ИЗМЕНЕНИЯ :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990000"/>
                </a:solidFill>
                <a:latin typeface="Times New Roman"/>
                <a:ea typeface="DejaVu Sans"/>
              </a:rPr>
              <a:t>ЧВР – рост - 430%;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990000"/>
                </a:solidFill>
                <a:latin typeface="Times New Roman"/>
                <a:ea typeface="DejaVu Sans"/>
              </a:rPr>
              <a:t>ВР – рост - 87%;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990000"/>
                </a:solidFill>
                <a:latin typeface="Times New Roman"/>
                <a:ea typeface="DejaVu Sans"/>
              </a:rPr>
              <a:t>ЗР – снижение - 48%;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990000"/>
                </a:solidFill>
                <a:latin typeface="Times New Roman"/>
                <a:ea typeface="DejaVu Sans"/>
              </a:rPr>
              <a:t>СР – снижение - 16%;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990000"/>
                </a:solidFill>
                <a:latin typeface="Times New Roman"/>
                <a:ea typeface="DejaVu Sans"/>
              </a:rPr>
              <a:t>УР – снижение - 18%;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990000"/>
                </a:solidFill>
                <a:latin typeface="Times New Roman"/>
                <a:ea typeface="DejaVu Sans"/>
              </a:rPr>
              <a:t>НР – рост - 3%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60" name="Прямоугольник 25"/>
          <p:cNvSpPr/>
          <p:nvPr/>
        </p:nvSpPr>
        <p:spPr>
          <a:xfrm>
            <a:off x="4281840" y="2833560"/>
            <a:ext cx="4607280" cy="49644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II. Отдельные виды деятельности с особой социальной значимостью по категориям риска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1" name="Прямоугольник 9"/>
          <p:cNvSpPr/>
          <p:nvPr/>
        </p:nvSpPr>
        <p:spPr>
          <a:xfrm>
            <a:off x="7786080" y="3573000"/>
            <a:ext cx="1218240" cy="50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чрезвычайно высокий риск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62" name="Прямоугольник 29"/>
          <p:cNvSpPr/>
          <p:nvPr/>
        </p:nvSpPr>
        <p:spPr>
          <a:xfrm>
            <a:off x="7786080" y="4209840"/>
            <a:ext cx="1218240" cy="50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чрезвычайно высокий риск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63" name="Прямоугольник 30"/>
          <p:cNvSpPr/>
          <p:nvPr/>
        </p:nvSpPr>
        <p:spPr>
          <a:xfrm>
            <a:off x="7786080" y="5589360"/>
            <a:ext cx="1218240" cy="50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чрезвычайно высокий риск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64" name="Прямоугольник 18"/>
          <p:cNvSpPr/>
          <p:nvPr/>
        </p:nvSpPr>
        <p:spPr>
          <a:xfrm>
            <a:off x="179640" y="2925000"/>
            <a:ext cx="3994200" cy="1193760"/>
          </a:xfrm>
          <a:prstGeom prst="rect">
            <a:avLst/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Актуализация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реестра объектов контроля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(приказ Управления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от 05.08.2021 № 104)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65" name="Стрелка вниз 17"/>
          <p:cNvSpPr/>
          <p:nvPr/>
        </p:nvSpPr>
        <p:spPr>
          <a:xfrm>
            <a:off x="6804360" y="2421000"/>
            <a:ext cx="371160" cy="372600"/>
          </a:xfrm>
          <a:prstGeom prst="downArrow">
            <a:avLst>
              <a:gd name="adj1" fmla="val 57408"/>
              <a:gd name="adj2" fmla="val 50000"/>
            </a:avLst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8108280" y="99720"/>
            <a:ext cx="783360" cy="864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7" name="Заголовок 3"/>
          <p:cNvSpPr/>
          <p:nvPr/>
        </p:nvSpPr>
        <p:spPr>
          <a:xfrm>
            <a:off x="0" y="152280"/>
            <a:ext cx="9142920" cy="78948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0" tIns="95760" rIns="143640" bIns="9576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sz="1800"/>
              <a:t/>
            </a:r>
            <a:br>
              <a:rPr sz="1800"/>
            </a:br>
            <a:r>
              <a:rPr lang="ru-RU" sz="28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ПЛАНОВЫЕ КОНТРОЛЬНЫЕ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(НАДЗОРНЫЕ) МЕРОПРИЯТИЙ (КНМ) 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latin typeface="Arial"/>
            </a:endParaRPr>
          </a:p>
        </p:txBody>
      </p:sp>
      <p:sp>
        <p:nvSpPr>
          <p:cNvPr id="268" name="Прямоугольник 14"/>
          <p:cNvSpPr/>
          <p:nvPr/>
        </p:nvSpPr>
        <p:spPr>
          <a:xfrm>
            <a:off x="318240" y="1357200"/>
            <a:ext cx="8496000" cy="43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Плановые КНМ в отношении объектов контроля, отнесенных к </a:t>
            </a: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категории чрезвычайно высокого риска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проводятся со следующей периодичностью: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а) в отношении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деятельности по организации отдыха детей и их оздоровления, в том числе лагерей с дневным пребыванием,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и деятельности по организации общественного питания детей в организациях, осуществляющих образовательную деятельность, оказание услуг по воспитанию и обучению, уходу и присмотру за детьми, отдыху и оздоровлению, предоставлению мест временного проживания, социальных, медицинских услуг, - </a:t>
            </a: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2 раза в год;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б) в отношении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деятельности детских лагерей на время каникул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1 раз перед началом каникул и далее 1 раз во время каникул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69" name="Прямоугольник 8"/>
          <p:cNvSpPr/>
          <p:nvPr/>
        </p:nvSpPr>
        <p:spPr>
          <a:xfrm>
            <a:off x="323640" y="1079640"/>
            <a:ext cx="8568000" cy="554760"/>
          </a:xfrm>
          <a:prstGeom prst="rect">
            <a:avLst/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РФ от 31.06.2021 № 1100, п. 36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Рисунок 2"/>
          <p:cNvPicPr/>
          <p:nvPr/>
        </p:nvPicPr>
        <p:blipFill>
          <a:blip r:embed="rId2"/>
          <a:stretch/>
        </p:blipFill>
        <p:spPr>
          <a:xfrm>
            <a:off x="8434440" y="-13320"/>
            <a:ext cx="612720" cy="691560"/>
          </a:xfrm>
          <a:prstGeom prst="rect">
            <a:avLst/>
          </a:prstGeom>
          <a:ln w="0">
            <a:noFill/>
          </a:ln>
        </p:spPr>
      </p:pic>
      <p:sp>
        <p:nvSpPr>
          <p:cNvPr id="271" name="Прямоугольник 3"/>
          <p:cNvSpPr/>
          <p:nvPr/>
        </p:nvSpPr>
        <p:spPr>
          <a:xfrm>
            <a:off x="-101160" y="-25920"/>
            <a:ext cx="89280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cap="all" spc="-1">
                <a:solidFill>
                  <a:srgbClr val="0D0D0D"/>
                </a:solidFill>
                <a:latin typeface="Times New Roman"/>
                <a:ea typeface="DejaVu Sans"/>
              </a:rPr>
              <a:t>ПроверочныЕ листЫ, применяемые при проведении планового контрольного (надзорного) мероприятия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72" name="Прямоугольник 6"/>
          <p:cNvSpPr/>
          <p:nvPr/>
        </p:nvSpPr>
        <p:spPr>
          <a:xfrm>
            <a:off x="137160" y="663840"/>
            <a:ext cx="8965800" cy="891720"/>
          </a:xfrm>
          <a:prstGeom prst="rect">
            <a:avLst/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Список контрольных вопросов, ответы на которые свидетельствуют о соблюдении или несоблюдении контролируемым лицом обязательных требований, за соблюдением санитарно-эпидемиологических требований к деятельности организаций отдыха детей и их оздоровления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73" name="Рисунок 8"/>
          <p:cNvPicPr/>
          <p:nvPr/>
        </p:nvPicPr>
        <p:blipFill>
          <a:blip r:embed="rId3"/>
          <a:srcRect l="21644" t="22691" r="37388" b="27167"/>
          <a:stretch/>
        </p:blipFill>
        <p:spPr>
          <a:xfrm>
            <a:off x="3849840" y="4086720"/>
            <a:ext cx="4969800" cy="2572920"/>
          </a:xfrm>
          <a:prstGeom prst="rect">
            <a:avLst/>
          </a:prstGeom>
          <a:ln w="0">
            <a:noFill/>
          </a:ln>
        </p:spPr>
      </p:pic>
      <p:sp>
        <p:nvSpPr>
          <p:cNvPr id="274" name="Прямоугольник 4"/>
          <p:cNvSpPr/>
          <p:nvPr/>
        </p:nvSpPr>
        <p:spPr>
          <a:xfrm>
            <a:off x="541080" y="1933560"/>
            <a:ext cx="1978560" cy="1306440"/>
          </a:xfrm>
          <a:prstGeom prst="rect">
            <a:avLst/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>
            <a:solidFill>
              <a:srgbClr val="ED7D31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Приказ Роспотребнадзора</a:t>
            </a:r>
            <a:r>
              <a:rPr sz="1800"/>
              <a:t/>
            </a:r>
            <a:br>
              <a:rPr sz="1800"/>
            </a:b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 20.01.2022 № 18 (Приложения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№№ 19-21)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75" name="Picture 2"/>
          <p:cNvPicPr/>
          <p:nvPr/>
        </p:nvPicPr>
        <p:blipFill>
          <a:blip r:embed="rId4"/>
          <a:srcRect l="23681" t="14037" r="22614" b="29802"/>
          <a:stretch/>
        </p:blipFill>
        <p:spPr>
          <a:xfrm>
            <a:off x="107640" y="4077000"/>
            <a:ext cx="3548880" cy="2087280"/>
          </a:xfrm>
          <a:prstGeom prst="rect">
            <a:avLst/>
          </a:prstGeom>
          <a:ln w="9525">
            <a:solidFill>
              <a:srgbClr val="2E75B6"/>
            </a:solidFill>
            <a:miter/>
          </a:ln>
        </p:spPr>
      </p:pic>
      <p:sp>
        <p:nvSpPr>
          <p:cNvPr id="276" name="TextBox 10"/>
          <p:cNvSpPr/>
          <p:nvPr/>
        </p:nvSpPr>
        <p:spPr>
          <a:xfrm>
            <a:off x="179640" y="3789000"/>
            <a:ext cx="3023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https://72.rospotrebnadzor.ru/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7" name="TextBox 12"/>
          <p:cNvSpPr/>
          <p:nvPr/>
        </p:nvSpPr>
        <p:spPr>
          <a:xfrm>
            <a:off x="395640" y="6381360"/>
            <a:ext cx="3095280" cy="36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2E75B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2E75B6"/>
                </a:solidFill>
                <a:latin typeface="Times New Roman"/>
                <a:ea typeface="DejaVu Sans"/>
              </a:rPr>
              <a:t>Проверочные листы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8" name="Стрелка вниз 13"/>
          <p:cNvSpPr/>
          <p:nvPr/>
        </p:nvSpPr>
        <p:spPr>
          <a:xfrm>
            <a:off x="1835640" y="6021360"/>
            <a:ext cx="339480" cy="358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9" name="Рисунок 213"/>
          <p:cNvPicPr/>
          <p:nvPr/>
        </p:nvPicPr>
        <p:blipFill>
          <a:blip r:embed="rId5"/>
          <a:stretch/>
        </p:blipFill>
        <p:spPr>
          <a:xfrm>
            <a:off x="3060000" y="1620000"/>
            <a:ext cx="5759640" cy="23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4"/>
          <p:cNvPicPr/>
          <p:nvPr/>
        </p:nvPicPr>
        <p:blipFill>
          <a:blip r:embed="rId2"/>
          <a:srcRect l="23919" t="19547" r="24112" b="5899"/>
          <a:stretch/>
        </p:blipFill>
        <p:spPr>
          <a:xfrm>
            <a:off x="3204000" y="1556640"/>
            <a:ext cx="2807640" cy="1943640"/>
          </a:xfrm>
          <a:prstGeom prst="rect">
            <a:avLst/>
          </a:prstGeom>
          <a:ln w="9525"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-21240" y="0"/>
            <a:ext cx="9143280" cy="76392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0" tIns="95760" rIns="143640" bIns="9576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ВИДЫ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ПРОФИЛАКТИЧЕСКИХ МЕРОПРИЯТИЙ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82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8635320" y="0"/>
            <a:ext cx="507960" cy="5706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3" name="CustomShape 2"/>
          <p:cNvSpPr/>
          <p:nvPr/>
        </p:nvSpPr>
        <p:spPr>
          <a:xfrm>
            <a:off x="140040" y="1268640"/>
            <a:ext cx="316764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366"/>
              </a:gs>
              <a:gs pos="100000">
                <a:srgbClr val="0085A5"/>
              </a:gs>
            </a:gsLst>
            <a:lin ang="16200000"/>
          </a:gradFill>
          <a:ln w="0">
            <a:noFill/>
          </a:ln>
          <a:effectLst>
            <a:outerShdw blurRad="63360" dist="3816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ОБЪЯВЛЕНИЕ ПРЕДОСТЕРЕЖЕНИЯ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284400" y="2015640"/>
            <a:ext cx="316764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366"/>
              </a:gs>
              <a:gs pos="100000">
                <a:srgbClr val="0085A5"/>
              </a:gs>
            </a:gsLst>
            <a:lin ang="16200000"/>
          </a:gradFill>
          <a:ln w="0">
            <a:noFill/>
          </a:ln>
          <a:effectLst>
            <a:outerShdw blurRad="63360" dist="3816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КОНСУЛЬТИРОВАНИЕ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5951880" y="1236240"/>
            <a:ext cx="309492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366"/>
              </a:gs>
              <a:gs pos="100000">
                <a:srgbClr val="0085A5"/>
              </a:gs>
            </a:gsLst>
            <a:lin ang="16200000"/>
          </a:gradFill>
          <a:ln w="0">
            <a:noFill/>
          </a:ln>
          <a:effectLst>
            <a:outerShdw blurRad="63360" dist="3816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ПРОФИЛАКТИЧЕСКИЙ ВИЗИТ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5793120" y="2035800"/>
            <a:ext cx="309564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366"/>
              </a:gs>
              <a:gs pos="100000">
                <a:srgbClr val="0085A5"/>
              </a:gs>
            </a:gsLst>
            <a:lin ang="16200000"/>
          </a:gradFill>
          <a:ln w="0">
            <a:noFill/>
          </a:ln>
          <a:effectLst>
            <a:outerShdw blurRad="63360" dist="3816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САМООБСЛЕДОВАНИЕ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7" name="CustomShape 6"/>
          <p:cNvSpPr/>
          <p:nvPr/>
        </p:nvSpPr>
        <p:spPr>
          <a:xfrm>
            <a:off x="5652000" y="2637000"/>
            <a:ext cx="3139200" cy="109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366"/>
              </a:gs>
              <a:gs pos="100000">
                <a:srgbClr val="0085A5"/>
              </a:gs>
            </a:gsLst>
            <a:lin ang="16200000"/>
          </a:gradFill>
          <a:ln w="0">
            <a:noFill/>
          </a:ln>
          <a:effectLst>
            <a:outerShdw blurRad="63360" dist="3816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МЕРЫ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СТИМУЛИРОВАНИЯ ДОБРОСОВЕСТНОСТИ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8" name="Line 7"/>
          <p:cNvSpPr/>
          <p:nvPr/>
        </p:nvSpPr>
        <p:spPr>
          <a:xfrm>
            <a:off x="725400" y="908640"/>
            <a:ext cx="7840440" cy="360"/>
          </a:xfrm>
          <a:prstGeom prst="line">
            <a:avLst/>
          </a:prstGeom>
          <a:ln w="76200">
            <a:solidFill>
              <a:srgbClr val="2DA2B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8"/>
          <p:cNvSpPr/>
          <p:nvPr/>
        </p:nvSpPr>
        <p:spPr>
          <a:xfrm>
            <a:off x="467640" y="2637000"/>
            <a:ext cx="3167640" cy="1118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366"/>
              </a:gs>
              <a:gs pos="100000">
                <a:srgbClr val="0085A5"/>
              </a:gs>
            </a:gsLst>
            <a:lin ang="16200000"/>
          </a:gradFill>
          <a:ln w="0">
            <a:noFill/>
          </a:ln>
          <a:effectLst>
            <a:outerShdw blurRad="63360" dist="3816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ОБОБЩЕНИЕ ПРАВОПРИМЕНИТЕЛЬНОЙ</a:t>
            </a:r>
            <a:r>
              <a:rPr lang="en-US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ПРАКТИКИ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0" name="CustomShape 9"/>
          <p:cNvSpPr/>
          <p:nvPr/>
        </p:nvSpPr>
        <p:spPr>
          <a:xfrm>
            <a:off x="7936920" y="3486960"/>
            <a:ext cx="791280" cy="1792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новый!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1" name="CustomShape 10"/>
          <p:cNvSpPr/>
          <p:nvPr/>
        </p:nvSpPr>
        <p:spPr>
          <a:xfrm>
            <a:off x="8239320" y="1835640"/>
            <a:ext cx="791280" cy="1792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новый!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2" name="CustomShape 11"/>
          <p:cNvSpPr/>
          <p:nvPr/>
        </p:nvSpPr>
        <p:spPr>
          <a:xfrm>
            <a:off x="8071920" y="2417400"/>
            <a:ext cx="791280" cy="1792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новый!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93" name="Picture 3"/>
          <p:cNvPicPr/>
          <p:nvPr/>
        </p:nvPicPr>
        <p:blipFill>
          <a:blip r:embed="rId4"/>
          <a:srcRect l="32283" t="13253" r="33260" b="41956"/>
          <a:stretch/>
        </p:blipFill>
        <p:spPr>
          <a:xfrm>
            <a:off x="179640" y="3861000"/>
            <a:ext cx="3167640" cy="28076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4" name="Picture 2"/>
          <p:cNvPicPr/>
          <p:nvPr/>
        </p:nvPicPr>
        <p:blipFill>
          <a:blip r:embed="rId5"/>
          <a:srcRect l="32776" t="12203" r="34152" b="41914"/>
          <a:stretch/>
        </p:blipFill>
        <p:spPr>
          <a:xfrm>
            <a:off x="5868000" y="3861000"/>
            <a:ext cx="3115080" cy="28796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5" name="CustomShape 12"/>
          <p:cNvSpPr/>
          <p:nvPr/>
        </p:nvSpPr>
        <p:spPr>
          <a:xfrm>
            <a:off x="3208680" y="3501000"/>
            <a:ext cx="309564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366"/>
              </a:gs>
              <a:gs pos="100000">
                <a:srgbClr val="0085A5"/>
              </a:gs>
            </a:gsLst>
            <a:lin ang="16200000"/>
          </a:gradFill>
          <a:ln w="0">
            <a:noFill/>
          </a:ln>
          <a:effectLst>
            <a:outerShdw blurRad="63360" dist="3816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ИНФОРМИРОВАНИЕ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6" name="CustomShape 13"/>
          <p:cNvSpPr/>
          <p:nvPr/>
        </p:nvSpPr>
        <p:spPr>
          <a:xfrm>
            <a:off x="2988000" y="4365000"/>
            <a:ext cx="3311640" cy="20156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45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Федерального закона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от 31.07.2020 № 248-ФЗ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«О государственном контроле (надзоре) и муниципальном контроле в РФ»</a:t>
            </a: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Прямоугольник 4"/>
          <p:cNvSpPr/>
          <p:nvPr/>
        </p:nvSpPr>
        <p:spPr>
          <a:xfrm>
            <a:off x="80640" y="190440"/>
            <a:ext cx="8235360" cy="1151640"/>
          </a:xfrm>
          <a:prstGeom prst="rect">
            <a:avLst/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600" b="0" strike="noStrike" spc="-1">
                <a:solidFill>
                  <a:srgbClr val="FF0000"/>
                </a:solidFill>
                <a:latin typeface="Times New Roman"/>
              </a:rPr>
              <a:t>Нарушения требований действующего законодательства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600" b="0" strike="noStrike" spc="-1">
                <a:solidFill>
                  <a:srgbClr val="FF0000"/>
                </a:solidFill>
                <a:latin typeface="Times New Roman"/>
              </a:rPr>
              <a:t> в ЛОУ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98" name="Прямая со стрелкой 11"/>
          <p:cNvSpPr/>
          <p:nvPr/>
        </p:nvSpPr>
        <p:spPr>
          <a:xfrm>
            <a:off x="1796040" y="1342800"/>
            <a:ext cx="360" cy="866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C5924"/>
            </a:solidFill>
            <a:round/>
            <a:tailEnd type="arrow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99" name="Picture 4" descr="https://static.price.ru/-/1403/966b844e3d6a75a0476cf14dd22c3228/https_proverka23.ru/images/norvativnaya-literatura/normativnaya-literatura-new/0087.jpeg"/>
          <p:cNvPicPr/>
          <p:nvPr/>
        </p:nvPicPr>
        <p:blipFill>
          <a:blip r:embed="rId3"/>
          <a:stretch/>
        </p:blipFill>
        <p:spPr>
          <a:xfrm>
            <a:off x="4201560" y="4280760"/>
            <a:ext cx="1767240" cy="2535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00" name="Прямоугольник 12"/>
          <p:cNvSpPr/>
          <p:nvPr/>
        </p:nvSpPr>
        <p:spPr>
          <a:xfrm>
            <a:off x="80640" y="2226600"/>
            <a:ext cx="5004360" cy="1439640"/>
          </a:xfrm>
          <a:prstGeom prst="rect">
            <a:avLst/>
          </a:prstGeom>
          <a:gradFill rotWithShape="0">
            <a:gsLst>
              <a:gs pos="0">
                <a:srgbClr val="FFE5BC"/>
              </a:gs>
              <a:gs pos="100000">
                <a:srgbClr val="FFF2DE"/>
              </a:gs>
            </a:gsLst>
            <a:lin ang="16200000"/>
          </a:gradFill>
          <a:ln>
            <a:solidFill>
              <a:srgbClr val="EFBD00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Нарушения требований к санитарному состоянию и  содержанию помещений оздоровительного  учреждения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01" name="Picture 10" descr="C:\Documents and Settings\Администратор\Мои документы\Мои рисунки\111эмблема.jpg"/>
          <p:cNvPicPr/>
          <p:nvPr/>
        </p:nvPicPr>
        <p:blipFill>
          <a:blip r:embed="rId4"/>
          <a:stretch/>
        </p:blipFill>
        <p:spPr>
          <a:xfrm>
            <a:off x="8316360" y="177120"/>
            <a:ext cx="675000" cy="758160"/>
          </a:xfrm>
          <a:prstGeom prst="rect">
            <a:avLst/>
          </a:prstGeom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2" name="Прямая со стрелкой 15"/>
          <p:cNvSpPr/>
          <p:nvPr/>
        </p:nvSpPr>
        <p:spPr>
          <a:xfrm>
            <a:off x="6533280" y="1342800"/>
            <a:ext cx="360" cy="133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C5924"/>
            </a:solidFill>
            <a:round/>
            <a:tailEnd type="arrow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03" name="Прямоугольник 17"/>
          <p:cNvSpPr/>
          <p:nvPr/>
        </p:nvSpPr>
        <p:spPr>
          <a:xfrm>
            <a:off x="4960080" y="2687760"/>
            <a:ext cx="3941280" cy="1439640"/>
          </a:xfrm>
          <a:prstGeom prst="rect">
            <a:avLst/>
          </a:prstGeom>
          <a:gradFill rotWithShape="0">
            <a:gsLst>
              <a:gs pos="0">
                <a:srgbClr val="FFE5BC"/>
              </a:gs>
              <a:gs pos="100000">
                <a:srgbClr val="FFF2DE"/>
              </a:gs>
            </a:gsLst>
            <a:lin ang="16200000"/>
          </a:gradFill>
          <a:ln>
            <a:solidFill>
              <a:srgbClr val="EFBD00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Нарушения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при организации административной-хозяйственной деятельности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04" name="Picture 2" descr="https://promarket.shop/wa-data/public/shop/products/40/55/25540/images/34425/34425.970.jpeg"/>
          <p:cNvPicPr/>
          <p:nvPr/>
        </p:nvPicPr>
        <p:blipFill>
          <a:blip r:embed="rId5"/>
          <a:srcRect l="8831" t="8090" r="9341" b="4773"/>
          <a:stretch/>
        </p:blipFill>
        <p:spPr>
          <a:xfrm>
            <a:off x="143640" y="3809520"/>
            <a:ext cx="1907280" cy="279864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4" descr="https://www.centrmag.ru/catalog/mn03_260221.jpg"/>
          <p:cNvPicPr/>
          <p:nvPr/>
        </p:nvPicPr>
        <p:blipFill>
          <a:blip r:embed="rId6"/>
          <a:srcRect l="7446" r="5822" b="16545"/>
          <a:stretch/>
        </p:blipFill>
        <p:spPr>
          <a:xfrm>
            <a:off x="2148120" y="3809520"/>
            <a:ext cx="1952640" cy="273996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6" descr="https://mb-sp.ru/www/2021/02/Screenshot_30.png"/>
          <p:cNvPicPr/>
          <p:nvPr/>
        </p:nvPicPr>
        <p:blipFill>
          <a:blip r:embed="rId7"/>
          <a:srcRect l="9177" t="2423" r="6394" b="2372"/>
          <a:stretch/>
        </p:blipFill>
        <p:spPr>
          <a:xfrm>
            <a:off x="5969160" y="4408560"/>
            <a:ext cx="2890080" cy="227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1715</TotalTime>
  <Words>2071</Words>
  <Application>Microsoft Office PowerPoint</Application>
  <PresentationFormat>Экран (4:3)</PresentationFormat>
  <Paragraphs>197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Нарушения  требований к санитарному состоянию и содержанию помещений</vt:lpstr>
      <vt:lpstr>Нарушения по организации работы бассейна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Административная ответственность за нарушение законодательства</vt:lpstr>
      <vt:lpstr> Профилактика новой коронавирусной инфекции</vt:lpstr>
      <vt:lpstr>Презентация PowerPoint</vt:lpstr>
      <vt:lpstr>Административная ответственность  за нарушение законодательства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санитарно-эпидемиологических требований к частным организациям, оказывающим образовательные услуги и услуги по присмотру и уходу за детьми дошкольного возраста</dc:title>
  <dc:subject/>
  <dc:creator>Арифулова Александра</dc:creator>
  <dc:description/>
  <cp:lastModifiedBy>MV</cp:lastModifiedBy>
  <cp:revision>102</cp:revision>
  <dcterms:created xsi:type="dcterms:W3CDTF">2021-09-03T10:53:44Z</dcterms:created>
  <dcterms:modified xsi:type="dcterms:W3CDTF">2023-02-27T12:52:55Z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19</vt:i4>
  </property>
</Properties>
</file>